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79" r:id="rId2"/>
    <p:sldId id="314" r:id="rId3"/>
    <p:sldId id="280" r:id="rId4"/>
    <p:sldId id="281" r:id="rId5"/>
    <p:sldId id="282" r:id="rId6"/>
    <p:sldId id="283" r:id="rId7"/>
    <p:sldId id="284" r:id="rId8"/>
    <p:sldId id="285" r:id="rId9"/>
    <p:sldId id="308" r:id="rId10"/>
    <p:sldId id="286" r:id="rId11"/>
    <p:sldId id="277" r:id="rId12"/>
    <p:sldId id="257" r:id="rId13"/>
    <p:sldId id="259" r:id="rId14"/>
    <p:sldId id="260" r:id="rId15"/>
    <p:sldId id="309" r:id="rId16"/>
    <p:sldId id="261" r:id="rId17"/>
    <p:sldId id="262" r:id="rId18"/>
    <p:sldId id="312" r:id="rId19"/>
    <p:sldId id="265" r:id="rId20"/>
    <p:sldId id="266" r:id="rId21"/>
    <p:sldId id="290" r:id="rId22"/>
    <p:sldId id="291" r:id="rId23"/>
    <p:sldId id="289" r:id="rId24"/>
    <p:sldId id="302" r:id="rId25"/>
    <p:sldId id="310" r:id="rId26"/>
    <p:sldId id="31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7701C-C9A8-4F44-8A4E-ED1FAC064372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16C23-C923-4790-924E-9995793B5A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16C23-C923-4790-924E-9995793B5A17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16C23-C923-4790-924E-9995793B5A17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981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telegra.ph/helpik-06-30" TargetMode="External"/><Relationship Id="rId3" Type="http://schemas.openxmlformats.org/officeDocument/2006/relationships/hyperlink" Target="http://pma.fpm.kpi.ua/" TargetMode="External"/><Relationship Id="rId7" Type="http://schemas.openxmlformats.org/officeDocument/2006/relationships/hyperlink" Target="https://ecampus.kpi.ua/login" TargetMode="External"/><Relationship Id="rId2" Type="http://schemas.openxmlformats.org/officeDocument/2006/relationships/hyperlink" Target="http://www.fpm.kpi.u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oz.kpi.ua/" TargetMode="External"/><Relationship Id="rId5" Type="http://schemas.openxmlformats.org/officeDocument/2006/relationships/hyperlink" Target="https://scs.kpi.ua/" TargetMode="External"/><Relationship Id="rId4" Type="http://schemas.openxmlformats.org/officeDocument/2006/relationships/hyperlink" Target="https://pzks.fpm.kpi.ua/" TargetMode="External"/><Relationship Id="rId9" Type="http://schemas.openxmlformats.org/officeDocument/2006/relationships/hyperlink" Target="https://www.library.kpi.ua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nazym.kpi@gmail.co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nvr.kpi.ua/" TargetMode="External"/><Relationship Id="rId2" Type="http://schemas.openxmlformats.org/officeDocument/2006/relationships/hyperlink" Target="mailto:fpm_@ukr.ne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dnvr.kpi.ua/wp-content/uploads/2022/08/%D0%9F%D1%80%D0%B0%D0%B2%D0%B8%D0%BB%D0%B0_%D0%BE%D1%84%D0%BE%D1%80%D0%BC%D0%BB%D0%B5%D0%BD%D0%BD%D1%8F_%D1%81%D0%BE%D1%86%D1%96%D0%B0%D0%BB%D1%8C%D0%BD%D0%B8%D1%85_%D1%81%D1%82%D0%B8%D0%BF%D0%B5%D0%BD%D0%B4%D1%96%D0%B8%CC%86.pdf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telegra.ph/military-registration-2022-08-11" TargetMode="External"/><Relationship Id="rId2" Type="http://schemas.openxmlformats.org/officeDocument/2006/relationships/hyperlink" Target="https://forms.gle/k2RACGEEy18RK8Hf8" TargetMode="Externa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us02web.zoom.us/j/5195235230?pwd=YWxIVVNVWmlDYWEvaFJZSnBoNkN2QT0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us02web.zoom.us/j/2823670659?pwd=SndEemVWcUZnQ283L1h1dFNuZEpNdz09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us02web.zoom.us/j/84321377801?pwd=VlRpRGp2T3R2bCt6ZnlHckdadVNtdz0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vikvikgrom@gmail.com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fpm_@ukr.net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8"/>
            <a:ext cx="7772400" cy="3866201"/>
          </a:xfrm>
        </p:spPr>
        <p:txBody>
          <a:bodyPr>
            <a:normAutofit/>
          </a:bodyPr>
          <a:lstStyle/>
          <a:p>
            <a:r>
              <a:rPr lang="uk-UA" dirty="0"/>
              <a:t>ІНФОРМАЦІЯ ДО                   «ДНЯ  ПЕРШОКУРСНИКА»</a:t>
            </a:r>
            <a:br>
              <a:rPr lang="uk-UA" dirty="0"/>
            </a:br>
            <a:r>
              <a:rPr lang="uk-UA" dirty="0"/>
              <a:t>ФАКУЛЬТЕТУ ПРИКЛАДНОЇ МАТЕМАТИКИ (ФПМ) </a:t>
            </a:r>
            <a:br>
              <a:rPr lang="uk-UA" dirty="0"/>
            </a:br>
            <a:r>
              <a:rPr lang="uk-UA" dirty="0"/>
              <a:t>КПІ ім. ІГОРЯ СІКОРСЬКОГО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 19 вересня 2022 р.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071569"/>
          </a:xfrm>
        </p:spPr>
        <p:txBody>
          <a:bodyPr/>
          <a:lstStyle/>
          <a:p>
            <a:r>
              <a:rPr lang="uk-UA" dirty="0"/>
              <a:t>КАФЕДРИ ФАКУЛЬТЕТУ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052736"/>
            <a:ext cx="8750776" cy="5616624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uk-UA" sz="2000" dirty="0">
                <a:solidFill>
                  <a:schemeClr val="tx1"/>
                </a:solidFill>
              </a:rPr>
              <a:t>КАФЕДРА ПРИКЛАДНОЇ МАТЕМАТИКИ (каф. ПМА) (</a:t>
            </a:r>
            <a:r>
              <a:rPr lang="uk-UA" sz="2000" dirty="0" err="1">
                <a:solidFill>
                  <a:schemeClr val="tx1"/>
                </a:solidFill>
              </a:rPr>
              <a:t>зав.кафедри</a:t>
            </a:r>
            <a:r>
              <a:rPr lang="uk-UA" sz="2000" dirty="0">
                <a:solidFill>
                  <a:schemeClr val="tx1"/>
                </a:solidFill>
              </a:rPr>
              <a:t> ЧЕРТОВ О.Р.). Забезпечує підготовку фахівців за спеціальністю 113 ПРИКЛАДНА МАТЕМАТИКА. </a:t>
            </a:r>
            <a:r>
              <a:rPr lang="uk-UA" sz="2000" u="sng" dirty="0">
                <a:solidFill>
                  <a:schemeClr val="tx1"/>
                </a:solidFill>
              </a:rPr>
              <a:t>Освітня програма</a:t>
            </a:r>
            <a:r>
              <a:rPr lang="uk-UA" sz="2000" dirty="0">
                <a:solidFill>
                  <a:schemeClr val="tx1"/>
                </a:solidFill>
              </a:rPr>
              <a:t>: Наука про дані та математичне моделювання. </a:t>
            </a:r>
            <a:r>
              <a:rPr lang="uk-UA" sz="2000" u="sng" dirty="0">
                <a:solidFill>
                  <a:schemeClr val="tx1"/>
                </a:solidFill>
              </a:rPr>
              <a:t>Академічні групи</a:t>
            </a:r>
            <a:r>
              <a:rPr lang="uk-UA" sz="2000" dirty="0">
                <a:solidFill>
                  <a:schemeClr val="tx1"/>
                </a:solidFill>
              </a:rPr>
              <a:t>: КМ-21; КМ-22; КМ-23; КМ-24.</a:t>
            </a:r>
          </a:p>
          <a:p>
            <a:pPr marL="514350" indent="-514350" algn="l">
              <a:buFont typeface="+mj-lt"/>
              <a:buAutoNum type="arabicPeriod"/>
            </a:pPr>
            <a:r>
              <a:rPr lang="uk-UA" sz="2000" dirty="0">
                <a:solidFill>
                  <a:schemeClr val="tx1"/>
                </a:solidFill>
              </a:rPr>
              <a:t>КАФЕДРА ПРОГРАМНОГО ЗАБЕЗПЕЧЕННЯ КОМП</a:t>
            </a:r>
            <a:r>
              <a:rPr lang="en-US" sz="2000" dirty="0">
                <a:solidFill>
                  <a:schemeClr val="tx1"/>
                </a:solidFill>
              </a:rPr>
              <a:t>’</a:t>
            </a:r>
            <a:r>
              <a:rPr lang="uk-UA" sz="2000" dirty="0">
                <a:solidFill>
                  <a:schemeClr val="tx1"/>
                </a:solidFill>
              </a:rPr>
              <a:t>ЮТЕРНИХ СИСТЕМ (каф. ПЗКС) (</a:t>
            </a:r>
            <a:r>
              <a:rPr lang="uk-UA" sz="2000" dirty="0" err="1">
                <a:solidFill>
                  <a:schemeClr val="tx1"/>
                </a:solidFill>
              </a:rPr>
              <a:t>зав.кафедри</a:t>
            </a:r>
            <a:r>
              <a:rPr lang="uk-UA" sz="2000" dirty="0">
                <a:solidFill>
                  <a:schemeClr val="tx1"/>
                </a:solidFill>
              </a:rPr>
              <a:t> СУЛЕМА Є.С.). Забезпечує підготовку фахівців за спеціальністю 121 ІНЖЕНЕРІЯ ПРОГРАМНОГО ЗАБЕЗПЕЧЕННЯ. </a:t>
            </a:r>
          </a:p>
          <a:p>
            <a:pPr marL="514350" indent="-514350" algn="l"/>
            <a:r>
              <a:rPr lang="uk-UA" sz="2000" dirty="0">
                <a:solidFill>
                  <a:schemeClr val="tx1"/>
                </a:solidFill>
              </a:rPr>
              <a:t>	 </a:t>
            </a:r>
            <a:r>
              <a:rPr lang="uk-UA" sz="2000" u="sng" dirty="0">
                <a:solidFill>
                  <a:schemeClr val="tx1"/>
                </a:solidFill>
              </a:rPr>
              <a:t>Освітня програма</a:t>
            </a:r>
            <a:r>
              <a:rPr lang="uk-UA" sz="2000" dirty="0">
                <a:solidFill>
                  <a:schemeClr val="tx1"/>
                </a:solidFill>
              </a:rPr>
              <a:t>: Інженерія програмного забезпечення мультимедійних та інформаційно-пошукових систем. </a:t>
            </a:r>
            <a:r>
              <a:rPr lang="uk-UA" sz="2000" u="sng" dirty="0">
                <a:solidFill>
                  <a:schemeClr val="tx1"/>
                </a:solidFill>
              </a:rPr>
              <a:t>Академічні групи</a:t>
            </a:r>
            <a:r>
              <a:rPr lang="uk-UA" sz="2000" dirty="0">
                <a:solidFill>
                  <a:schemeClr val="tx1"/>
                </a:solidFill>
              </a:rPr>
              <a:t>: КП-21; КП-22; КП-23</a:t>
            </a:r>
            <a:endParaRPr lang="ru-RU" sz="2000" dirty="0">
              <a:solidFill>
                <a:schemeClr val="tx1"/>
              </a:solidFill>
            </a:endParaRPr>
          </a:p>
          <a:p>
            <a:pPr marL="514350" indent="-514350" algn="l"/>
            <a:r>
              <a:rPr lang="ru-RU" sz="2000" dirty="0">
                <a:solidFill>
                  <a:schemeClr val="tx1"/>
                </a:solidFill>
              </a:rPr>
              <a:t>3.      </a:t>
            </a:r>
            <a:r>
              <a:rPr lang="uk-UA" sz="2000" dirty="0">
                <a:solidFill>
                  <a:schemeClr val="tx1"/>
                </a:solidFill>
              </a:rPr>
              <a:t>КАФЕДРА СИСТЕМНОГО ПРОГРАМУВАННЯ І СПЕЦІАЛІЗОВАНИХ КОМП</a:t>
            </a:r>
            <a:r>
              <a:rPr lang="en-US" sz="2000" dirty="0">
                <a:solidFill>
                  <a:schemeClr val="tx1"/>
                </a:solidFill>
              </a:rPr>
              <a:t>’</a:t>
            </a:r>
            <a:r>
              <a:rPr lang="uk-UA" sz="2000" dirty="0">
                <a:solidFill>
                  <a:schemeClr val="tx1"/>
                </a:solidFill>
              </a:rPr>
              <a:t>ЮТЕРНИХ СИСТЕМ (каф. СПСКС) (</a:t>
            </a:r>
            <a:r>
              <a:rPr lang="uk-UA" sz="2000" dirty="0" err="1">
                <a:solidFill>
                  <a:schemeClr val="tx1"/>
                </a:solidFill>
              </a:rPr>
              <a:t>зав.кафедри</a:t>
            </a:r>
            <a:r>
              <a:rPr lang="uk-UA" sz="2000" dirty="0">
                <a:solidFill>
                  <a:schemeClr val="tx1"/>
                </a:solidFill>
              </a:rPr>
              <a:t> РОМАНКЕВИЧ В.О.) . Забезпечує підготовку фахівців за спеціальністю 123 </a:t>
            </a:r>
            <a:r>
              <a:rPr lang="uk-UA" sz="2000" dirty="0" err="1">
                <a:solidFill>
                  <a:schemeClr val="tx1"/>
                </a:solidFill>
              </a:rPr>
              <a:t>КОМП</a:t>
            </a:r>
            <a:r>
              <a:rPr lang="en-US" sz="2000" dirty="0">
                <a:solidFill>
                  <a:schemeClr val="tx1"/>
                </a:solidFill>
              </a:rPr>
              <a:t>’</a:t>
            </a:r>
            <a:r>
              <a:rPr lang="uk-UA" sz="2000" dirty="0">
                <a:solidFill>
                  <a:schemeClr val="tx1"/>
                </a:solidFill>
              </a:rPr>
              <a:t>ЮТЕРНА ІНЖЕНЕРІЯ.</a:t>
            </a:r>
            <a:r>
              <a:rPr lang="uk-UA" sz="2000" u="sng" dirty="0">
                <a:solidFill>
                  <a:schemeClr val="tx1"/>
                </a:solidFill>
              </a:rPr>
              <a:t> Освітня програма</a:t>
            </a:r>
            <a:r>
              <a:rPr lang="uk-UA" sz="2000" dirty="0">
                <a:solidFill>
                  <a:schemeClr val="tx1"/>
                </a:solidFill>
              </a:rPr>
              <a:t>: Системне програмування та спеціалізовані </a:t>
            </a:r>
            <a:r>
              <a:rPr lang="uk-UA" sz="2000" dirty="0" err="1">
                <a:solidFill>
                  <a:schemeClr val="tx1"/>
                </a:solidFill>
              </a:rPr>
              <a:t>комп</a:t>
            </a:r>
            <a:r>
              <a:rPr lang="en-US" sz="2000" dirty="0">
                <a:solidFill>
                  <a:schemeClr val="tx1"/>
                </a:solidFill>
              </a:rPr>
              <a:t>’</a:t>
            </a:r>
            <a:r>
              <a:rPr lang="uk-UA" sz="2000" dirty="0" err="1">
                <a:solidFill>
                  <a:schemeClr val="tx1"/>
                </a:solidFill>
              </a:rPr>
              <a:t>ютерні</a:t>
            </a:r>
            <a:r>
              <a:rPr lang="uk-UA" sz="2000" dirty="0">
                <a:solidFill>
                  <a:schemeClr val="tx1"/>
                </a:solidFill>
              </a:rPr>
              <a:t> системи. </a:t>
            </a:r>
            <a:r>
              <a:rPr lang="uk-UA" sz="2000" u="sng" dirty="0">
                <a:solidFill>
                  <a:schemeClr val="tx1"/>
                </a:solidFill>
              </a:rPr>
              <a:t>Академічні групи</a:t>
            </a:r>
            <a:r>
              <a:rPr lang="uk-UA" sz="2000" dirty="0">
                <a:solidFill>
                  <a:schemeClr val="tx1"/>
                </a:solidFill>
              </a:rPr>
              <a:t>: КВ-21; КВ-22; КВ-23; КВ-24.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/>
          </a:bodyPr>
          <a:lstStyle/>
          <a:p>
            <a:r>
              <a:rPr lang="uk-UA" sz="3500" dirty="0"/>
              <a:t>Особливості організації навчального процесу</a:t>
            </a:r>
            <a:endParaRPr lang="ru-RU" sz="3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97666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2000" u="sng" dirty="0"/>
              <a:t>Трирівнева система підготовки фахівців</a:t>
            </a:r>
            <a:r>
              <a:rPr lang="uk-UA" sz="2000" dirty="0"/>
              <a:t>:</a:t>
            </a:r>
          </a:p>
          <a:p>
            <a:pPr marL="514350" indent="-514350">
              <a:buNone/>
            </a:pPr>
            <a:r>
              <a:rPr lang="uk-UA" sz="2000" dirty="0"/>
              <a:t>	бакалавр (4 роки), магістр (1,5; 2 роки), доктор філософії (</a:t>
            </a:r>
            <a:r>
              <a:rPr lang="en-US" sz="2000" dirty="0"/>
              <a:t>PhD)</a:t>
            </a:r>
            <a:r>
              <a:rPr lang="ru-RU" sz="2000" dirty="0"/>
              <a:t> – 4 роки.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ru-RU" sz="2000" u="sng" dirty="0" err="1"/>
              <a:t>Семестровість</a:t>
            </a:r>
            <a:r>
              <a:rPr lang="ru-RU" sz="2000" dirty="0"/>
              <a:t>: 1 </a:t>
            </a:r>
            <a:r>
              <a:rPr lang="ru-RU" sz="2000" dirty="0" err="1"/>
              <a:t>навчальний</a:t>
            </a:r>
            <a:r>
              <a:rPr lang="ru-RU" sz="2000" dirty="0"/>
              <a:t> </a:t>
            </a:r>
            <a:r>
              <a:rPr lang="ru-RU" sz="2000" dirty="0" err="1"/>
              <a:t>рік</a:t>
            </a:r>
            <a:r>
              <a:rPr lang="ru-RU" sz="2000" dirty="0"/>
              <a:t> = 2 </a:t>
            </a:r>
            <a:r>
              <a:rPr lang="ru-RU" sz="2000" dirty="0" err="1"/>
              <a:t>семестри</a:t>
            </a:r>
            <a:endParaRPr lang="ru-RU" sz="2000" dirty="0"/>
          </a:p>
          <a:p>
            <a:pPr marL="514350" indent="-514350">
              <a:buNone/>
            </a:pPr>
            <a:r>
              <a:rPr lang="uk-UA" sz="2000" dirty="0"/>
              <a:t>	Навчальний рік: 18 тижнів + 2  тижні + 2 тижні + 18 тижнів + 2 тижні + 9 тижнів</a:t>
            </a:r>
          </a:p>
          <a:p>
            <a:pPr marL="514350" indent="-514350">
              <a:buNone/>
            </a:pPr>
            <a:r>
              <a:rPr lang="uk-UA" sz="1600" dirty="0"/>
              <a:t>                                                   (навчання)      (екзамени)   (канікули)     (навчання)     (екзамени)    (канікули)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uk-UA" sz="2000" u="sng" dirty="0"/>
              <a:t>Кредитно-модульна система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uk-UA" sz="2000" u="sng" dirty="0"/>
              <a:t>100-бальна система оцінювання </a:t>
            </a:r>
            <a:r>
              <a:rPr lang="uk-UA" sz="2000" dirty="0"/>
              <a:t>(РСО – рейтингова система оцінювання)</a:t>
            </a:r>
          </a:p>
          <a:p>
            <a:pPr marL="514350" indent="-514350">
              <a:buNone/>
            </a:pPr>
            <a:r>
              <a:rPr lang="uk-UA" sz="2000" dirty="0"/>
              <a:t>	</a:t>
            </a:r>
            <a:r>
              <a:rPr lang="uk-UA" sz="2000" u="sng" dirty="0"/>
              <a:t>7 градацій оцінок</a:t>
            </a:r>
          </a:p>
          <a:p>
            <a:pPr marL="514350" indent="-514350">
              <a:buNone/>
            </a:pPr>
            <a:endParaRPr lang="uk-UA" sz="2000" dirty="0"/>
          </a:p>
          <a:p>
            <a:pPr marL="514350" indent="-514350">
              <a:buNone/>
            </a:pPr>
            <a:endParaRPr lang="uk-UA" sz="2000" dirty="0"/>
          </a:p>
          <a:p>
            <a:pPr marL="514350" indent="-514350">
              <a:buNone/>
            </a:pPr>
            <a:endParaRPr lang="uk-UA" sz="2000" dirty="0"/>
          </a:p>
          <a:p>
            <a:pPr marL="514350" indent="-514350">
              <a:buNone/>
            </a:pPr>
            <a:endParaRPr lang="uk-UA" sz="2000" dirty="0"/>
          </a:p>
          <a:p>
            <a:pPr marL="514350" indent="-514350">
              <a:buNone/>
            </a:pPr>
            <a:endParaRPr lang="uk-UA" sz="2000" dirty="0"/>
          </a:p>
          <a:p>
            <a:pPr marL="514350" indent="-514350">
              <a:buNone/>
            </a:pPr>
            <a:endParaRPr lang="uk-UA" sz="2000" dirty="0"/>
          </a:p>
          <a:p>
            <a:pPr marL="514350" indent="-514350">
              <a:buFont typeface="+mj-lt"/>
              <a:buAutoNum type="arabicPeriod" startAt="5"/>
            </a:pPr>
            <a:r>
              <a:rPr lang="uk-UA" sz="2000" u="sng" dirty="0"/>
              <a:t>Структурованість занять</a:t>
            </a:r>
            <a:r>
              <a:rPr lang="uk-UA" sz="2000" dirty="0"/>
              <a:t>: потокові, у складі академічної групи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uk-UA" sz="2000" u="sng" dirty="0"/>
              <a:t>Види занять</a:t>
            </a:r>
            <a:r>
              <a:rPr lang="uk-UA" sz="2000" dirty="0"/>
              <a:t>: лекція, практичне заняття (семінар), лабораторна робота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084541"/>
              </p:ext>
            </p:extLst>
          </p:nvPr>
        </p:nvGraphicFramePr>
        <p:xfrm>
          <a:off x="1547664" y="3566513"/>
          <a:ext cx="5976664" cy="1950720"/>
        </p:xfrm>
        <a:graphic>
          <a:graphicData uri="http://schemas.openxmlformats.org/drawingml/2006/table">
            <a:tbl>
              <a:tblPr/>
              <a:tblGrid>
                <a:gridCol w="4093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2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Кількість балів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Оцінка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6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100-95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Відмінно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6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94-85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Дуже добре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6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84-75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Добре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6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74-65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Задовільно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6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64-60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Достатньо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6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59-40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Незадовільно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53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latin typeface="Calibri"/>
                          <a:ea typeface="Times New Roman"/>
                          <a:cs typeface="Times New Roman"/>
                        </a:rPr>
                        <a:t>&lt; 40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Недопущено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188640"/>
            <a:ext cx="89644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7"/>
            </a:pPr>
            <a:r>
              <a:rPr lang="uk-UA" sz="3000" dirty="0"/>
              <a:t>Розклад занять – за двотижневим циклом.</a:t>
            </a:r>
          </a:p>
          <a:p>
            <a:pPr marL="457200" indent="-457200"/>
            <a:r>
              <a:rPr lang="uk-UA" sz="3000" dirty="0"/>
              <a:t>	Час початку пар:   8.30   10.25    12.00     14.15   6.30</a:t>
            </a:r>
          </a:p>
          <a:p>
            <a:pPr marL="457200" indent="-457200"/>
            <a:r>
              <a:rPr lang="uk-UA" sz="3000" dirty="0"/>
              <a:t>                                  (пара:  45 </a:t>
            </a:r>
            <a:r>
              <a:rPr lang="uk-UA" sz="3000" dirty="0" err="1"/>
              <a:t>хв</a:t>
            </a:r>
            <a:r>
              <a:rPr lang="uk-UA" sz="3000" dirty="0"/>
              <a:t> + 5 </a:t>
            </a:r>
            <a:r>
              <a:rPr lang="uk-UA" sz="3000" dirty="0" err="1"/>
              <a:t>хв</a:t>
            </a:r>
            <a:r>
              <a:rPr lang="uk-UA" sz="3000" dirty="0"/>
              <a:t> перерва + 45 </a:t>
            </a:r>
            <a:r>
              <a:rPr lang="uk-UA" sz="3000" dirty="0" err="1"/>
              <a:t>хв</a:t>
            </a:r>
            <a:r>
              <a:rPr lang="uk-UA" sz="3000" dirty="0"/>
              <a:t>), </a:t>
            </a:r>
          </a:p>
          <a:p>
            <a:pPr marL="457200" indent="-457200"/>
            <a:r>
              <a:rPr lang="uk-UA" sz="3000" dirty="0"/>
              <a:t>		                        перерва між парами 20 </a:t>
            </a:r>
            <a:r>
              <a:rPr lang="uk-UA" sz="3000" dirty="0" err="1"/>
              <a:t>хв</a:t>
            </a:r>
            <a:endParaRPr lang="uk-UA" sz="3000" dirty="0"/>
          </a:p>
          <a:p>
            <a:pPr marL="457200" indent="-457200">
              <a:buFont typeface="+mj-lt"/>
              <a:buAutoNum type="arabicPeriod" startAt="8"/>
            </a:pPr>
            <a:r>
              <a:rPr lang="uk-UA" sz="3000" dirty="0"/>
              <a:t>Контроль успішності протягом семестру – календарний контроль на 8-му та 14-му тижнях навчання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uk-UA" sz="3000" u="sng" dirty="0"/>
              <a:t>Основним видом навчальної роботи </a:t>
            </a:r>
            <a:r>
              <a:rPr lang="uk-UA" sz="3000" dirty="0"/>
              <a:t>в університеті є САМОСТІЙНА РОБОТА СТУДЕНТА</a:t>
            </a:r>
          </a:p>
          <a:p>
            <a:pPr marL="457200" indent="-457200"/>
            <a:endParaRPr lang="uk-UA" sz="3000" dirty="0"/>
          </a:p>
          <a:p>
            <a:pPr marL="457200" indent="-457200">
              <a:buFont typeface="+mj-lt"/>
              <a:buAutoNum type="arabicPeriod" startAt="8"/>
            </a:pPr>
            <a:r>
              <a:rPr lang="uk-UA" sz="3000" dirty="0"/>
              <a:t>Іноземна мова - англійська</a:t>
            </a:r>
            <a:endParaRPr lang="ru-RU" sz="3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65560" y="3356992"/>
            <a:ext cx="8460432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6192688"/>
          </a:xfrm>
        </p:spPr>
        <p:txBody>
          <a:bodyPr>
            <a:normAutofit fontScale="70000" lnSpcReduction="20000"/>
          </a:bodyPr>
          <a:lstStyle/>
          <a:p>
            <a:r>
              <a:rPr lang="uk-UA" u="sng" dirty="0"/>
              <a:t>Інформаційне забезпечення</a:t>
            </a:r>
          </a:p>
          <a:p>
            <a:pPr marL="712788" indent="-261938">
              <a:buFont typeface="Calibri" pitchFamily="34" charset="0"/>
              <a:buChar char="–"/>
            </a:pPr>
            <a:r>
              <a:rPr lang="uk-UA" sz="2900" dirty="0"/>
              <a:t>Веб-портал факультету, сайти кафедр:</a:t>
            </a:r>
            <a:endParaRPr lang="en-US" sz="2900" dirty="0"/>
          </a:p>
          <a:p>
            <a:pPr marL="450850" indent="0">
              <a:buNone/>
            </a:pPr>
            <a:r>
              <a:rPr lang="en-US" sz="2900" dirty="0"/>
              <a:t>	</a:t>
            </a:r>
            <a:r>
              <a:rPr lang="en-US" sz="2900" dirty="0">
                <a:hlinkClick r:id="rId2"/>
              </a:rPr>
              <a:t>http://www.fpm.kpi.ua/</a:t>
            </a:r>
            <a:endParaRPr lang="en-US" sz="2900" dirty="0"/>
          </a:p>
          <a:p>
            <a:pPr marL="450850" indent="0">
              <a:buNone/>
            </a:pPr>
            <a:r>
              <a:rPr lang="en-US" sz="2900" dirty="0"/>
              <a:t>	</a:t>
            </a:r>
            <a:r>
              <a:rPr lang="en-US" sz="2900" dirty="0">
                <a:hlinkClick r:id="rId3"/>
              </a:rPr>
              <a:t>http://pma.fpm.kpi.ua/</a:t>
            </a:r>
            <a:endParaRPr lang="en-US" sz="2900" dirty="0"/>
          </a:p>
          <a:p>
            <a:pPr marL="450850" indent="0">
              <a:buNone/>
            </a:pPr>
            <a:r>
              <a:rPr lang="en-US" sz="2900" dirty="0"/>
              <a:t>	</a:t>
            </a:r>
            <a:r>
              <a:rPr lang="en-US" sz="2900" dirty="0">
                <a:hlinkClick r:id="rId4"/>
              </a:rPr>
              <a:t>https://pzks.fpm.kpi.ua/</a:t>
            </a:r>
            <a:endParaRPr lang="en-US" sz="2900" dirty="0"/>
          </a:p>
          <a:p>
            <a:pPr marL="450850" indent="0">
              <a:buNone/>
            </a:pPr>
            <a:r>
              <a:rPr lang="en-US" sz="2900" dirty="0"/>
              <a:t>	</a:t>
            </a:r>
            <a:r>
              <a:rPr lang="en-US" sz="2900" dirty="0">
                <a:hlinkClick r:id="rId5"/>
              </a:rPr>
              <a:t>https://scs.kpi.ua/</a:t>
            </a:r>
            <a:endParaRPr lang="en-US" sz="2900" dirty="0"/>
          </a:p>
          <a:p>
            <a:pPr lvl="1"/>
            <a:r>
              <a:rPr lang="uk-UA" sz="2900" dirty="0"/>
              <a:t>Телеграм-канал факультету:   </a:t>
            </a:r>
            <a:r>
              <a:rPr lang="en-US" sz="2900" dirty="0"/>
              <a:t>https://t.me/dekanat_fpm</a:t>
            </a:r>
          </a:p>
          <a:p>
            <a:pPr lvl="1"/>
            <a:r>
              <a:rPr lang="uk-UA" sz="2900" dirty="0"/>
              <a:t>Розклад занять:</a:t>
            </a:r>
            <a:r>
              <a:rPr lang="en-US" sz="2900" dirty="0"/>
              <a:t>    </a:t>
            </a:r>
            <a:r>
              <a:rPr lang="en-US" sz="2900" dirty="0">
                <a:hlinkClick r:id="rId6"/>
              </a:rPr>
              <a:t>http://roz.kpi.ua/</a:t>
            </a:r>
            <a:endParaRPr lang="en-US" sz="2900" dirty="0"/>
          </a:p>
          <a:p>
            <a:pPr lvl="1"/>
            <a:r>
              <a:rPr lang="uk-UA" sz="2900" dirty="0" err="1"/>
              <a:t>Кампус</a:t>
            </a:r>
            <a:r>
              <a:rPr lang="uk-UA" sz="2900" dirty="0"/>
              <a:t>:   </a:t>
            </a:r>
            <a:r>
              <a:rPr lang="en-US" dirty="0">
                <a:hlinkClick r:id="rId7"/>
              </a:rPr>
              <a:t>https://ecampus.kpi.ua/login</a:t>
            </a:r>
            <a:endParaRPr lang="uk-UA" dirty="0"/>
          </a:p>
          <a:p>
            <a:pPr lvl="1"/>
            <a:r>
              <a:rPr lang="uk-UA" dirty="0" err="1"/>
              <a:t>Хелпік</a:t>
            </a:r>
            <a:r>
              <a:rPr lang="uk-UA" dirty="0"/>
              <a:t> – помічник-навігатор </a:t>
            </a:r>
            <a:r>
              <a:rPr lang="en-US" dirty="0">
                <a:hlinkClick r:id="rId8"/>
              </a:rPr>
              <a:t>https://telegra.ph/helpik-</a:t>
            </a:r>
            <a:r>
              <a:rPr lang="uk-UA" dirty="0">
                <a:hlinkClick r:id="rId8"/>
              </a:rPr>
              <a:t>0</a:t>
            </a:r>
            <a:r>
              <a:rPr lang="en-US" dirty="0">
                <a:hlinkClick r:id="rId8"/>
              </a:rPr>
              <a:t>6-30</a:t>
            </a:r>
            <a:endParaRPr lang="en-US" dirty="0"/>
          </a:p>
          <a:p>
            <a:pPr lvl="1"/>
            <a:endParaRPr lang="uk-UA" dirty="0"/>
          </a:p>
          <a:p>
            <a:r>
              <a:rPr lang="uk-UA" u="sng" dirty="0"/>
              <a:t>Науково-технічна бібліотека КПІ</a:t>
            </a:r>
            <a:r>
              <a:rPr lang="en-US" dirty="0"/>
              <a:t>   </a:t>
            </a:r>
            <a:r>
              <a:rPr lang="en-US" dirty="0">
                <a:hlinkClick r:id="rId9"/>
              </a:rPr>
              <a:t>https://www.library.kpi.ua</a:t>
            </a:r>
            <a:endParaRPr lang="uk-UA" dirty="0"/>
          </a:p>
          <a:p>
            <a:endParaRPr lang="uk-UA" dirty="0"/>
          </a:p>
          <a:p>
            <a:r>
              <a:rPr lang="uk-UA" u="sng" dirty="0"/>
              <a:t>Медичний моніторинг</a:t>
            </a:r>
          </a:p>
          <a:p>
            <a:pPr>
              <a:buNone/>
            </a:pPr>
            <a:r>
              <a:rPr lang="uk-UA" dirty="0"/>
              <a:t>	Медичну допомогу надає Київська міська студентська поліклініка (вул. Політехнічна, 25/29, тел. (044)236-32-04 (реєстратура))</a:t>
            </a:r>
          </a:p>
          <a:p>
            <a:pPr>
              <a:buNone/>
            </a:pPr>
            <a:r>
              <a:rPr lang="uk-UA" dirty="0"/>
              <a:t>	</a:t>
            </a:r>
            <a:r>
              <a:rPr lang="uk-UA" u="sng" dirty="0"/>
              <a:t>Режим роботи</a:t>
            </a:r>
            <a:r>
              <a:rPr lang="uk-UA" dirty="0"/>
              <a:t>: </a:t>
            </a:r>
          </a:p>
          <a:p>
            <a:pPr>
              <a:buNone/>
            </a:pPr>
            <a:r>
              <a:rPr lang="uk-UA" dirty="0"/>
              <a:t>	будні дні 9.00 – 19.00, субота 9.00 – 15.00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uk-UA" dirty="0"/>
              <a:t>Фізичне виховання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1269"/>
            <a:ext cx="8229600" cy="5534075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uk-UA" dirty="0"/>
              <a:t>Три етапи:</a:t>
            </a:r>
          </a:p>
          <a:p>
            <a:pPr marL="536575" indent="-514350">
              <a:buFont typeface="Wingdings" pitchFamily="2" charset="2"/>
              <a:buChar char="Ø"/>
            </a:pPr>
            <a:r>
              <a:rPr lang="uk-UA" dirty="0"/>
              <a:t>1 етап – </a:t>
            </a:r>
            <a:r>
              <a:rPr lang="uk-UA" dirty="0" err="1"/>
              <a:t>обов</a:t>
            </a:r>
            <a:r>
              <a:rPr lang="en-US" dirty="0"/>
              <a:t>’</a:t>
            </a:r>
            <a:r>
              <a:rPr lang="uk-UA" dirty="0" err="1"/>
              <a:t>язковий</a:t>
            </a:r>
            <a:r>
              <a:rPr lang="uk-UA" dirty="0"/>
              <a:t> для всіх студентів </a:t>
            </a:r>
            <a:r>
              <a:rPr lang="uk-UA" u="sng" dirty="0"/>
              <a:t>теоретичний курс</a:t>
            </a:r>
            <a:r>
              <a:rPr lang="uk-UA" dirty="0"/>
              <a:t> ”Основи здорового способу життя”;</a:t>
            </a:r>
          </a:p>
          <a:p>
            <a:pPr marL="895350" indent="-514350"/>
            <a:r>
              <a:rPr lang="uk-UA" dirty="0"/>
              <a:t>Додатково за власним бажанням у </a:t>
            </a:r>
            <a:r>
              <a:rPr lang="uk-UA" dirty="0" err="1"/>
              <a:t>позанавчальний</a:t>
            </a:r>
            <a:r>
              <a:rPr lang="uk-UA" dirty="0"/>
              <a:t> час (</a:t>
            </a:r>
            <a:r>
              <a:rPr lang="uk-UA" u="sng" dirty="0"/>
              <a:t>факультатив</a:t>
            </a:r>
            <a:r>
              <a:rPr lang="uk-UA" dirty="0"/>
              <a:t>) можна відвідувати спортивну секцію.</a:t>
            </a:r>
          </a:p>
          <a:p>
            <a:pPr marL="536575" indent="-514350" defTabSz="531813">
              <a:buFont typeface="Wingdings" pitchFamily="2" charset="2"/>
              <a:buChar char="Ø"/>
            </a:pPr>
            <a:r>
              <a:rPr lang="uk-UA" dirty="0"/>
              <a:t>2 етап – на 2-му курсі фізичне виховання можна обрати як вибіркову навчальну дисципліну (13 видів спорту).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uk-UA" dirty="0"/>
              <a:t>3 етап – вільне відвідування спортивної секції у </a:t>
            </a:r>
            <a:r>
              <a:rPr lang="uk-UA" dirty="0" err="1"/>
              <a:t>позанавчальний</a:t>
            </a:r>
            <a:r>
              <a:rPr lang="uk-UA" dirty="0"/>
              <a:t> час.</a:t>
            </a:r>
          </a:p>
          <a:p>
            <a:pPr marL="514350" indent="-514350">
              <a:buNone/>
            </a:pPr>
            <a:r>
              <a:rPr lang="uk-UA" dirty="0"/>
              <a:t>         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Відповідальний за спортивно-оздоровчу роботу на ФПМ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sz="4000" b="1" dirty="0"/>
              <a:t>НАЗИМОК</a:t>
            </a:r>
          </a:p>
          <a:p>
            <a:pPr algn="ctr">
              <a:buNone/>
            </a:pPr>
            <a:r>
              <a:rPr lang="uk-UA" sz="4000" b="1" dirty="0"/>
              <a:t>Віктор Васильович</a:t>
            </a:r>
          </a:p>
          <a:p>
            <a:pPr algn="ctr">
              <a:buNone/>
            </a:pPr>
            <a:endParaRPr lang="en-US" dirty="0">
              <a:hlinkClick r:id="rId2"/>
            </a:endParaRPr>
          </a:p>
          <a:p>
            <a:pPr algn="ctr">
              <a:buNone/>
            </a:pPr>
            <a:r>
              <a:rPr lang="en-US" dirty="0">
                <a:hlinkClick r:id="rId2"/>
              </a:rPr>
              <a:t>nazym.kpi@gmail.com</a:t>
            </a:r>
            <a:endParaRPr lang="en-US" dirty="0"/>
          </a:p>
          <a:p>
            <a:pPr algn="ctr">
              <a:buNone/>
            </a:pPr>
            <a:r>
              <a:rPr lang="en-US" dirty="0">
                <a:hlinkClick r:id="rId2"/>
              </a:rPr>
              <a:t>@</a:t>
            </a:r>
            <a:r>
              <a:rPr lang="en-US" dirty="0" err="1">
                <a:hlinkClick r:id="rId2"/>
              </a:rPr>
              <a:t>NazymokVV</a:t>
            </a:r>
            <a:endParaRPr lang="en-US" dirty="0">
              <a:hlinkClick r:id="rId2"/>
            </a:endParaRP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uk-UA" dirty="0"/>
              <a:t>Стипендіальне забезпечення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832648"/>
          </a:xfrm>
        </p:spPr>
        <p:txBody>
          <a:bodyPr>
            <a:normAutofit fontScale="62500" lnSpcReduction="20000"/>
          </a:bodyPr>
          <a:lstStyle/>
          <a:p>
            <a:r>
              <a:rPr lang="uk-UA" dirty="0"/>
              <a:t>Два види стипендій: академічна та соціальна.</a:t>
            </a:r>
          </a:p>
          <a:p>
            <a:pPr marL="0" indent="531813" algn="just">
              <a:buNone/>
              <a:tabLst>
                <a:tab pos="0" algn="l"/>
              </a:tabLst>
            </a:pPr>
            <a:r>
              <a:rPr lang="uk-UA" sz="5100" dirty="0"/>
              <a:t>Соціальна стипендія </a:t>
            </a:r>
            <a:r>
              <a:rPr lang="uk-UA" dirty="0"/>
              <a:t>призначається починаючи з місяця звернення за її наданням та виплачується щомісяця в розмірі </a:t>
            </a:r>
          </a:p>
          <a:p>
            <a:pPr>
              <a:buFontTx/>
              <a:buChar char="-"/>
            </a:pPr>
            <a:r>
              <a:rPr lang="ru-RU" i="1" dirty="0" err="1"/>
              <a:t>діти</a:t>
            </a:r>
            <a:r>
              <a:rPr lang="ru-RU" i="1" dirty="0"/>
              <a:t>-сироти, </a:t>
            </a:r>
            <a:r>
              <a:rPr lang="ru-RU" i="1" dirty="0" err="1"/>
              <a:t>діти</a:t>
            </a:r>
            <a:r>
              <a:rPr lang="ru-RU" i="1" dirty="0"/>
              <a:t>, </a:t>
            </a:r>
            <a:r>
              <a:rPr lang="ru-RU" i="1" dirty="0" err="1"/>
              <a:t>позбавлені</a:t>
            </a:r>
            <a:r>
              <a:rPr lang="ru-RU" i="1" dirty="0"/>
              <a:t> </a:t>
            </a:r>
            <a:r>
              <a:rPr lang="ru-RU" i="1" dirty="0" err="1"/>
              <a:t>батьківського</a:t>
            </a:r>
            <a:r>
              <a:rPr lang="ru-RU" i="1" dirty="0"/>
              <a:t> </a:t>
            </a:r>
            <a:r>
              <a:rPr lang="ru-RU" i="1" dirty="0" err="1"/>
              <a:t>піклування</a:t>
            </a:r>
            <a:r>
              <a:rPr lang="ru-RU" i="1" dirty="0"/>
              <a:t> (до 18 </a:t>
            </a:r>
            <a:r>
              <a:rPr lang="ru-RU" i="1" dirty="0" err="1"/>
              <a:t>років</a:t>
            </a:r>
            <a:r>
              <a:rPr lang="ru-RU" i="1" dirty="0"/>
              <a:t>)</a:t>
            </a:r>
            <a:r>
              <a:rPr lang="ru-RU" dirty="0"/>
              <a:t>	   -   3592,50</a:t>
            </a:r>
            <a:endParaRPr lang="uk-UA" dirty="0"/>
          </a:p>
          <a:p>
            <a:pPr>
              <a:buFontTx/>
              <a:buChar char="-"/>
            </a:pPr>
            <a:r>
              <a:rPr lang="ru-RU" i="1" dirty="0"/>
              <a:t>особи з числа </a:t>
            </a:r>
            <a:r>
              <a:rPr lang="ru-RU" i="1" dirty="0" err="1"/>
              <a:t>дітей-сиріт</a:t>
            </a:r>
            <a:r>
              <a:rPr lang="ru-RU" i="1" dirty="0"/>
              <a:t>, </a:t>
            </a:r>
            <a:r>
              <a:rPr lang="ru-RU" i="1" dirty="0" err="1"/>
              <a:t>дітей</a:t>
            </a:r>
            <a:r>
              <a:rPr lang="ru-RU" i="1" dirty="0"/>
              <a:t>, </a:t>
            </a:r>
            <a:r>
              <a:rPr lang="ru-RU" i="1" dirty="0" err="1"/>
              <a:t>позбавлених</a:t>
            </a:r>
            <a:r>
              <a:rPr lang="ru-RU" i="1" dirty="0"/>
              <a:t> </a:t>
            </a:r>
            <a:r>
              <a:rPr lang="ru-RU" i="1" dirty="0" err="1"/>
              <a:t>батьківського</a:t>
            </a:r>
            <a:r>
              <a:rPr lang="ru-RU" i="1" dirty="0"/>
              <a:t> </a:t>
            </a:r>
            <a:r>
              <a:rPr lang="ru-RU" i="1" dirty="0" err="1"/>
              <a:t>піклування</a:t>
            </a:r>
            <a:r>
              <a:rPr lang="ru-RU" i="1" dirty="0"/>
              <a:t> (</a:t>
            </a:r>
            <a:r>
              <a:rPr lang="ru-RU" i="1" dirty="0" err="1"/>
              <a:t>від</a:t>
            </a:r>
            <a:r>
              <a:rPr lang="ru-RU" i="1" dirty="0"/>
              <a:t> 18 </a:t>
            </a:r>
            <a:r>
              <a:rPr lang="ru-RU" i="1" dirty="0" err="1"/>
              <a:t>років</a:t>
            </a:r>
            <a:r>
              <a:rPr lang="ru-RU" i="1" dirty="0"/>
              <a:t>)   -   </a:t>
            </a:r>
            <a:r>
              <a:rPr lang="ru-RU" dirty="0"/>
              <a:t>3405,00</a:t>
            </a:r>
            <a:endParaRPr lang="uk-UA" dirty="0"/>
          </a:p>
          <a:p>
            <a:pPr>
              <a:buFontTx/>
              <a:buChar char="-"/>
            </a:pPr>
            <a:r>
              <a:rPr lang="ru-RU" i="1" dirty="0" err="1"/>
              <a:t>інші</a:t>
            </a:r>
            <a:r>
              <a:rPr lang="ru-RU" i="1" dirty="0"/>
              <a:t> </a:t>
            </a:r>
            <a:r>
              <a:rPr lang="ru-RU" i="1" dirty="0" err="1"/>
              <a:t>отримувачі</a:t>
            </a:r>
            <a:r>
              <a:rPr lang="ru-RU" i="1" dirty="0"/>
              <a:t> </a:t>
            </a:r>
            <a:r>
              <a:rPr lang="ru-RU" i="1" dirty="0" err="1"/>
              <a:t>соціальних</a:t>
            </a:r>
            <a:r>
              <a:rPr lang="ru-RU" i="1" dirty="0"/>
              <a:t> </a:t>
            </a:r>
            <a:r>
              <a:rPr lang="ru-RU" i="1" dirty="0" err="1"/>
              <a:t>стипендій</a:t>
            </a:r>
            <a:r>
              <a:rPr lang="ru-RU" i="1" dirty="0"/>
              <a:t>   -</a:t>
            </a:r>
            <a:r>
              <a:rPr lang="ru-RU" dirty="0"/>
              <a:t>	1180,00</a:t>
            </a:r>
            <a:endParaRPr lang="uk-UA" dirty="0"/>
          </a:p>
          <a:p>
            <a:pPr marL="0" indent="531813">
              <a:buNone/>
              <a:tabLst>
                <a:tab pos="0" algn="l"/>
              </a:tabLst>
            </a:pPr>
            <a:endParaRPr lang="uk-UA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uk-UA" dirty="0"/>
              <a:t>Відповідальна особа на ФПМ </a:t>
            </a:r>
          </a:p>
          <a:p>
            <a:pPr algn="ctr">
              <a:buNone/>
            </a:pPr>
            <a:r>
              <a:rPr lang="uk-UA" dirty="0"/>
              <a:t>за призначення соціальних стипендій: </a:t>
            </a:r>
          </a:p>
          <a:p>
            <a:pPr algn="ctr">
              <a:buNone/>
            </a:pPr>
            <a:r>
              <a:rPr lang="uk-UA" b="1" dirty="0"/>
              <a:t>Кривда Тетяна Юріївна</a:t>
            </a:r>
            <a:r>
              <a:rPr lang="uk-UA" dirty="0"/>
              <a:t>, </a:t>
            </a:r>
          </a:p>
          <a:p>
            <a:pPr algn="ctr">
              <a:buNone/>
            </a:pPr>
            <a:r>
              <a:rPr lang="uk-UA" dirty="0"/>
              <a:t>тел. (044) 2049695, </a:t>
            </a:r>
            <a:r>
              <a:rPr lang="en-US" dirty="0">
                <a:hlinkClick r:id="rId2"/>
              </a:rPr>
              <a:t>fpm_@ukr.net</a:t>
            </a:r>
            <a:r>
              <a:rPr lang="en-US" dirty="0"/>
              <a:t>, @</a:t>
            </a:r>
            <a:r>
              <a:rPr lang="en-US" dirty="0" err="1"/>
              <a:t>as_dekanat_fpm</a:t>
            </a:r>
            <a:endParaRPr lang="uk-UA" dirty="0"/>
          </a:p>
          <a:p>
            <a:pPr>
              <a:buNone/>
            </a:pPr>
            <a:endParaRPr lang="en-US" dirty="0"/>
          </a:p>
          <a:p>
            <a:pPr marL="0" indent="531813">
              <a:buNone/>
              <a:tabLst>
                <a:tab pos="0" algn="l"/>
              </a:tabLst>
            </a:pPr>
            <a:r>
              <a:rPr lang="uk-UA" b="1" u="sng" dirty="0"/>
              <a:t>Право на отримання соціальної стипендії мають студенти бюджетної форми навчання, які не отримують академічної стипендії з числа</a:t>
            </a:r>
            <a:r>
              <a:rPr lang="en-US" b="1" u="sng" dirty="0"/>
              <a:t> </a:t>
            </a:r>
            <a:r>
              <a:rPr lang="uk-UA" b="1" u="sng" dirty="0"/>
              <a:t>13 пільгових категорій осіб:</a:t>
            </a:r>
          </a:p>
          <a:p>
            <a:pPr algn="ctr">
              <a:buNone/>
            </a:pPr>
            <a:r>
              <a:rPr lang="en-US" dirty="0">
                <a:hlinkClick r:id="rId3"/>
              </a:rPr>
              <a:t>https://dnvr.kpi.ua</a:t>
            </a:r>
            <a:endParaRPr lang="uk-UA" dirty="0"/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936104"/>
          </a:xfrm>
        </p:spPr>
        <p:txBody>
          <a:bodyPr>
            <a:normAutofit/>
          </a:bodyPr>
          <a:lstStyle/>
          <a:p>
            <a:r>
              <a:rPr lang="uk-UA" sz="4000" dirty="0"/>
              <a:t>Академічна стипендія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6512" y="764704"/>
            <a:ext cx="9180512" cy="6093296"/>
          </a:xfrm>
        </p:spPr>
        <p:txBody>
          <a:bodyPr>
            <a:normAutofit lnSpcReduction="10000"/>
          </a:bodyPr>
          <a:lstStyle/>
          <a:p>
            <a:r>
              <a:rPr lang="uk-UA" sz="2300" dirty="0"/>
              <a:t>Академічну стипендію можуть отримувати </a:t>
            </a:r>
            <a:r>
              <a:rPr lang="uk-UA" sz="2300" u="sng" dirty="0"/>
              <a:t>лише ті студенти, які навчаються за кошти державного бюджету</a:t>
            </a:r>
            <a:r>
              <a:rPr lang="uk-UA" sz="2300" dirty="0"/>
              <a:t>.</a:t>
            </a:r>
          </a:p>
          <a:p>
            <a:r>
              <a:rPr lang="uk-UA" sz="2300" u="sng" dirty="0"/>
              <a:t>Розмір</a:t>
            </a:r>
            <a:r>
              <a:rPr lang="uk-UA" sz="2300" dirty="0"/>
              <a:t> академічної </a:t>
            </a:r>
            <a:r>
              <a:rPr lang="uk-UA" sz="2300" u="sng" dirty="0"/>
              <a:t>стипендії</a:t>
            </a:r>
            <a:r>
              <a:rPr lang="uk-UA" sz="2300" dirty="0"/>
              <a:t> – </a:t>
            </a:r>
            <a:r>
              <a:rPr lang="en-US" sz="2300" dirty="0"/>
              <a:t>20</a:t>
            </a:r>
            <a:r>
              <a:rPr lang="uk-UA" sz="2300" dirty="0"/>
              <a:t>00 грн.</a:t>
            </a:r>
            <a:r>
              <a:rPr lang="en-US" sz="2300" dirty="0"/>
              <a:t> </a:t>
            </a:r>
            <a:r>
              <a:rPr lang="uk-UA" sz="2300" dirty="0"/>
              <a:t>на місяць.</a:t>
            </a:r>
          </a:p>
          <a:p>
            <a:r>
              <a:rPr lang="uk-UA" sz="2300" dirty="0"/>
              <a:t>Стипендія призначається </a:t>
            </a:r>
            <a:r>
              <a:rPr lang="uk-UA" sz="2300" u="sng" dirty="0"/>
              <a:t>на один семестр.</a:t>
            </a:r>
            <a:endParaRPr lang="uk-UA" sz="2300" dirty="0"/>
          </a:p>
          <a:p>
            <a:r>
              <a:rPr lang="uk-UA" sz="2300" dirty="0"/>
              <a:t>Стипендія призначається 40% осіб за рейтингом успішності. </a:t>
            </a:r>
            <a:r>
              <a:rPr lang="uk-UA" sz="2300" u="sng" dirty="0"/>
              <a:t>Рейтинговий список зі спеціальності</a:t>
            </a:r>
            <a:r>
              <a:rPr lang="uk-UA" sz="2300" dirty="0"/>
              <a:t> – за спаданням вступного балу.</a:t>
            </a:r>
          </a:p>
          <a:p>
            <a:r>
              <a:rPr lang="uk-UA" sz="2300" dirty="0"/>
              <a:t>Після семестрового контролю у січні 2023 р. (зимова сесія) буде призначено нову академічну стипендію за рейтингом успішності складеної сесії.</a:t>
            </a:r>
          </a:p>
          <a:p>
            <a:r>
              <a:rPr lang="uk-UA" sz="2300" dirty="0"/>
              <a:t>Стипендію буде призначено на період: 01 лютого 2023 р. – 30 червня 2023 р. </a:t>
            </a:r>
          </a:p>
          <a:p>
            <a:r>
              <a:rPr lang="uk-UA" sz="2300" dirty="0"/>
              <a:t>За результатами семестрового контролю у червні 2023 р. (літня сесія) стипендію буде призначено на період: 01 липня 2022 р. – 31 січня    2024 р.).</a:t>
            </a:r>
          </a:p>
          <a:p>
            <a:r>
              <a:rPr lang="uk-UA" sz="2300" dirty="0"/>
              <a:t>Стипендія виплачується щомісяця після 20-го числа (на банківську картку).</a:t>
            </a:r>
            <a:endParaRPr lang="ru-RU" sz="23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988840"/>
            <a:ext cx="6800800" cy="3649960"/>
          </a:xfrm>
        </p:spPr>
        <p:txBody>
          <a:bodyPr>
            <a:normAutofit fontScale="62500" lnSpcReduction="20000"/>
          </a:bodyPr>
          <a:lstStyle/>
          <a:p>
            <a:r>
              <a:rPr lang="uk-UA" u="sng" dirty="0">
                <a:solidFill>
                  <a:schemeClr val="tx1"/>
                </a:solidFill>
                <a:hlinkClick r:id="rId2"/>
              </a:rPr>
              <a:t>Пільгові категорії осіб</a:t>
            </a:r>
            <a:r>
              <a:rPr lang="uk-UA" u="sng" dirty="0">
                <a:solidFill>
                  <a:schemeClr val="tx1"/>
                </a:solidFill>
              </a:rPr>
              <a:t> – соціальна стипендія</a:t>
            </a:r>
            <a:endParaRPr lang="uk-UA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 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Студенти з числа дітей-сиріт та дітей позбавлених батьківського піклування мають право одночасно отримувати дві стипендії: академічну та соціальну. </a:t>
            </a:r>
            <a:r>
              <a:rPr lang="ru-RU" dirty="0" err="1">
                <a:solidFill>
                  <a:schemeClr val="tx1"/>
                </a:solidFill>
              </a:rPr>
              <a:t>Перелік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пільгових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категорій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осіб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необхідний</a:t>
            </a:r>
            <a:r>
              <a:rPr lang="ru-RU" dirty="0">
                <a:solidFill>
                  <a:schemeClr val="tx1"/>
                </a:solidFill>
              </a:rPr>
              <a:t> пакет </a:t>
            </a:r>
            <a:r>
              <a:rPr lang="ru-RU" dirty="0" err="1">
                <a:solidFill>
                  <a:schemeClr val="tx1"/>
                </a:solidFill>
              </a:rPr>
              <a:t>документів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u="sng" dirty="0">
                <a:solidFill>
                  <a:schemeClr val="tx1"/>
                </a:solidFill>
                <a:hlinkClick r:id="rId2"/>
              </a:rPr>
              <a:t>тут</a:t>
            </a:r>
            <a:r>
              <a:rPr lang="uk-UA" u="sng" dirty="0">
                <a:solidFill>
                  <a:schemeClr val="tx1"/>
                </a:solidFill>
              </a:rPr>
              <a:t> : </a:t>
            </a:r>
            <a:r>
              <a:rPr lang="ru-RU" u="sng" dirty="0">
                <a:solidFill>
                  <a:schemeClr val="tx1"/>
                </a:solidFill>
                <a:hlinkClick r:id="rId2"/>
              </a:rPr>
              <a:t>https://dnvr.kpi.ua/wp-content/uploads/2022/08/%D0%9F%D1%80%D0%B0%D0%B2%D0%B8%D0%BB%D0%B0_%D0%BE%D1%84%D0%BE%D1%80%D0%BC%D0%BB%D0%B5%D0%BD%D0%BD%D1%8F_%D1%81%D0%BE%D1%86%D1%96%D0%B0%D0%BB%D1%8C%D0%BD%D0%B8%D1%85_%D1%81%D1%82%D0%B8%D0%BF%D0%B5%D0%BD%D0%B4%D1%96%D0%B8%CC%86.pdf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9714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Документи, які будуть видані студентам: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79712" y="1556793"/>
            <a:ext cx="6717432" cy="2088231"/>
          </a:xfrm>
        </p:spPr>
        <p:txBody>
          <a:bodyPr/>
          <a:lstStyle/>
          <a:p>
            <a:r>
              <a:rPr lang="uk-UA" dirty="0"/>
              <a:t>Студентський квиток</a:t>
            </a:r>
          </a:p>
          <a:p>
            <a:r>
              <a:rPr lang="uk-UA" dirty="0"/>
              <a:t>Банківська картка</a:t>
            </a:r>
          </a:p>
          <a:p>
            <a:r>
              <a:rPr lang="uk-UA" dirty="0"/>
              <a:t>Перепустка до гуртожитку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ctr">
              <a:buNone/>
            </a:pPr>
            <a:r>
              <a:rPr lang="uk-UA" b="1" dirty="0"/>
              <a:t>Шановні першокурсники!</a:t>
            </a:r>
          </a:p>
          <a:p>
            <a:pPr marL="0" indent="0" algn="ctr">
              <a:buNone/>
            </a:pPr>
            <a:r>
              <a:rPr lang="uk-UA" b="1" dirty="0"/>
              <a:t>Вітаємо вас зі вступом до Національного технічного університету України «Київський політехнічний інститут імені Ігоря Сікорського»</a:t>
            </a:r>
          </a:p>
          <a:p>
            <a:pPr marL="0" indent="0" algn="ctr">
              <a:buNone/>
            </a:pPr>
            <a:r>
              <a:rPr lang="uk-UA" b="1" dirty="0"/>
              <a:t>на факультет прикладної математики (ФПМ).</a:t>
            </a:r>
          </a:p>
          <a:p>
            <a:pPr marL="0" indent="0" algn="ctr">
              <a:buNone/>
            </a:pPr>
            <a:r>
              <a:rPr lang="uk-UA" b="1" dirty="0"/>
              <a:t>Бажаємо міцного </a:t>
            </a:r>
            <a:r>
              <a:rPr lang="uk-UA" b="1" dirty="0" err="1"/>
              <a:t>здоров</a:t>
            </a:r>
            <a:r>
              <a:rPr lang="en-US" b="1" dirty="0"/>
              <a:t>’</a:t>
            </a:r>
            <a:r>
              <a:rPr lang="uk-UA" b="1" dirty="0"/>
              <a:t>я та успіхів </a:t>
            </a:r>
            <a:r>
              <a:rPr lang="uk-UA" b="1"/>
              <a:t>у навчанні!</a:t>
            </a:r>
            <a:endParaRPr lang="uk-UA" b="1" dirty="0"/>
          </a:p>
          <a:p>
            <a:pPr marL="0" indent="0" algn="ctr">
              <a:buNone/>
            </a:pPr>
            <a:endParaRPr lang="uk-UA" dirty="0"/>
          </a:p>
          <a:p>
            <a:pPr marL="0" indent="0">
              <a:buNone/>
            </a:pPr>
            <a:r>
              <a:rPr lang="uk-UA" b="1" i="1" dirty="0"/>
              <a:t>Адміністрація ФПМ</a:t>
            </a:r>
          </a:p>
        </p:txBody>
      </p:sp>
    </p:spTree>
    <p:extLst>
      <p:ext uri="{BB962C8B-B14F-4D97-AF65-F5344CB8AC3E}">
        <p14:creationId xmlns:p14="http://schemas.microsoft.com/office/powerpoint/2010/main" val="21564220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uk-UA" b="1" dirty="0"/>
              <a:t>Гуртожиток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/>
          </a:bodyPr>
          <a:lstStyle/>
          <a:p>
            <a:pPr marL="0" indent="531813">
              <a:buNone/>
            </a:pPr>
            <a:endParaRPr lang="uk-UA" dirty="0"/>
          </a:p>
          <a:p>
            <a:pPr marL="0" indent="531813">
              <a:buNone/>
            </a:pPr>
            <a:r>
              <a:rPr lang="uk-UA" dirty="0"/>
              <a:t>За ФПМ закріплено гуртожиток № 14 (провулок Ковальський, 5, тел. 204-94</a:t>
            </a:r>
            <a:r>
              <a:rPr lang="en-US" dirty="0"/>
              <a:t>-</a:t>
            </a:r>
            <a:r>
              <a:rPr lang="uk-UA" dirty="0"/>
              <a:t>99)</a:t>
            </a:r>
          </a:p>
          <a:p>
            <a:pPr marL="0" indent="531813">
              <a:buNone/>
            </a:pPr>
            <a:r>
              <a:rPr lang="uk-UA" dirty="0"/>
              <a:t>Гуртожиток надається всім іногороднім студентам, які цього потребують та зазначили це у заяві на зарахування.</a:t>
            </a:r>
          </a:p>
          <a:p>
            <a:pPr marL="0" indent="531813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000131"/>
          </a:xfrm>
        </p:spPr>
        <p:txBody>
          <a:bodyPr/>
          <a:lstStyle/>
          <a:p>
            <a:r>
              <a:rPr lang="uk-UA" dirty="0"/>
              <a:t>ВІЙСЬКОВА ПІДГОТОВКА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357298"/>
            <a:ext cx="8496944" cy="5312062"/>
          </a:xfrm>
        </p:spPr>
        <p:txBody>
          <a:bodyPr>
            <a:normAutofit/>
          </a:bodyPr>
          <a:lstStyle/>
          <a:p>
            <a:pPr algn="just"/>
            <a:r>
              <a:rPr lang="uk-UA" sz="2000" dirty="0">
                <a:solidFill>
                  <a:schemeClr val="tx1"/>
                </a:solidFill>
              </a:rPr>
              <a:t>	Під час навчання в університеті студенти ФПМ (як хлопці, так і дівчата) мають можливість паралельно (як другу вищу освіту) здобувати </a:t>
            </a:r>
            <a:r>
              <a:rPr lang="uk-UA" sz="2000" u="sng" dirty="0">
                <a:solidFill>
                  <a:schemeClr val="tx1"/>
                </a:solidFill>
              </a:rPr>
              <a:t>військову спеціальність</a:t>
            </a:r>
            <a:r>
              <a:rPr lang="uk-UA" sz="2000" dirty="0">
                <a:solidFill>
                  <a:schemeClr val="tx1"/>
                </a:solidFill>
              </a:rPr>
              <a:t> та стати </a:t>
            </a:r>
            <a:r>
              <a:rPr lang="uk-UA" sz="2000" u="sng" dirty="0">
                <a:solidFill>
                  <a:schemeClr val="tx1"/>
                </a:solidFill>
              </a:rPr>
              <a:t>офіцером запасу </a:t>
            </a:r>
            <a:r>
              <a:rPr lang="uk-UA" sz="2000" dirty="0">
                <a:solidFill>
                  <a:schemeClr val="tx1"/>
                </a:solidFill>
              </a:rPr>
              <a:t>(молодший лейтенант).</a:t>
            </a: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Тривалість навчання – 2 роки (3-й та 4-й курси), заняття – методом військового дня. Форма навчання – контрактна.</a:t>
            </a: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	Для </a:t>
            </a:r>
            <a:r>
              <a:rPr lang="uk-UA" sz="2000" u="sng" dirty="0">
                <a:solidFill>
                  <a:schemeClr val="tx1"/>
                </a:solidFill>
              </a:rPr>
              <a:t>зарахування на військову кафедру </a:t>
            </a:r>
            <a:r>
              <a:rPr lang="uk-UA" sz="2000" dirty="0">
                <a:solidFill>
                  <a:schemeClr val="tx1"/>
                </a:solidFill>
              </a:rPr>
              <a:t>КПІ ім. Ігоря Сікорського необхідно пройти конкурсний відбір.</a:t>
            </a:r>
          </a:p>
          <a:p>
            <a:pPr algn="just"/>
            <a:r>
              <a:rPr lang="uk-UA" sz="2000" b="1" u="sng" dirty="0">
                <a:solidFill>
                  <a:schemeClr val="tx1"/>
                </a:solidFill>
              </a:rPr>
              <a:t>Відбіркова комісія військової кафедри розглядає:</a:t>
            </a:r>
          </a:p>
          <a:p>
            <a:pPr algn="just">
              <a:buFont typeface="Wingdings" pitchFamily="2" charset="2"/>
              <a:buChar char="Ø"/>
            </a:pPr>
            <a:r>
              <a:rPr lang="uk-UA" sz="2000" dirty="0">
                <a:solidFill>
                  <a:schemeClr val="tx1"/>
                </a:solidFill>
              </a:rPr>
              <a:t>рівень успішності за попередні семестри;</a:t>
            </a:r>
          </a:p>
          <a:p>
            <a:pPr algn="just">
              <a:buFont typeface="Wingdings" pitchFamily="2" charset="2"/>
              <a:buChar char="Ø"/>
            </a:pPr>
            <a:r>
              <a:rPr lang="uk-UA" sz="2000" dirty="0">
                <a:solidFill>
                  <a:schemeClr val="tx1"/>
                </a:solidFill>
              </a:rPr>
              <a:t>професійно-психологічний стан кандидата (тестування);</a:t>
            </a:r>
          </a:p>
          <a:p>
            <a:pPr algn="just">
              <a:buFont typeface="Wingdings" pitchFamily="2" charset="2"/>
              <a:buChar char="Ø"/>
            </a:pPr>
            <a:r>
              <a:rPr lang="uk-UA" sz="2000" dirty="0">
                <a:solidFill>
                  <a:schemeClr val="tx1"/>
                </a:solidFill>
              </a:rPr>
              <a:t>рівень фізичної підготовки (підтягування, біг – 100 м);</a:t>
            </a:r>
          </a:p>
          <a:p>
            <a:pPr algn="just">
              <a:buFont typeface="Wingdings" pitchFamily="2" charset="2"/>
              <a:buChar char="Ø"/>
            </a:pPr>
            <a:r>
              <a:rPr lang="uk-UA" sz="2000" dirty="0">
                <a:solidFill>
                  <a:schemeClr val="tx1"/>
                </a:solidFill>
              </a:rPr>
              <a:t>рівень засвоєння програми допризовної підготовки.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16632"/>
            <a:ext cx="7772400" cy="1071570"/>
          </a:xfrm>
        </p:spPr>
        <p:txBody>
          <a:bodyPr/>
          <a:lstStyle/>
          <a:p>
            <a:r>
              <a:rPr lang="uk-UA" dirty="0"/>
              <a:t>ВІЙСЬКОВИЙ ОБЛІК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980728"/>
            <a:ext cx="8358246" cy="5616624"/>
          </a:xfrm>
        </p:spPr>
        <p:txBody>
          <a:bodyPr>
            <a:normAutofit fontScale="92500"/>
          </a:bodyPr>
          <a:lstStyle/>
          <a:p>
            <a:pPr algn="l"/>
            <a:r>
              <a:rPr lang="uk-UA" b="1" dirty="0">
                <a:solidFill>
                  <a:schemeClr val="tx1"/>
                </a:solidFill>
              </a:rPr>
              <a:t>Д</a:t>
            </a:r>
            <a:r>
              <a:rPr lang="ru-RU" b="1" dirty="0">
                <a:solidFill>
                  <a:schemeClr val="tx1"/>
                </a:solidFill>
              </a:rPr>
              <a:t>ля постановки на </a:t>
            </a:r>
            <a:r>
              <a:rPr lang="ru-RU" b="1" dirty="0" err="1">
                <a:solidFill>
                  <a:schemeClr val="tx1"/>
                </a:solidFill>
              </a:rPr>
              <a:t>військовий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облік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uk-UA" dirty="0">
                <a:solidFill>
                  <a:schemeClr val="tx1"/>
                </a:solidFill>
              </a:rPr>
              <a:t>студентам 1 курсу </a:t>
            </a:r>
            <a:r>
              <a:rPr lang="ru-RU" b="1" dirty="0" err="1">
                <a:solidFill>
                  <a:schemeClr val="tx1"/>
                </a:solidFill>
              </a:rPr>
              <a:t>чоловічої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статі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uk-UA" dirty="0">
                <a:solidFill>
                  <a:schemeClr val="tx1"/>
                </a:solidFill>
              </a:rPr>
              <a:t>необхідно </a:t>
            </a:r>
            <a:r>
              <a:rPr lang="uk-UA" b="1" dirty="0">
                <a:solidFill>
                  <a:schemeClr val="tx1"/>
                </a:solidFill>
              </a:rPr>
              <a:t>до 19 вересня</a:t>
            </a:r>
            <a:r>
              <a:rPr lang="uk-UA" dirty="0">
                <a:solidFill>
                  <a:schemeClr val="tx1"/>
                </a:solidFill>
              </a:rPr>
              <a:t> заповнити </a:t>
            </a:r>
            <a:r>
              <a:rPr lang="ru-RU" u="sng" dirty="0">
                <a:solidFill>
                  <a:schemeClr val="tx1"/>
                </a:solidFill>
                <a:hlinkClick r:id="rId2"/>
              </a:rPr>
              <a:t>анкету</a:t>
            </a:r>
            <a:r>
              <a:rPr lang="ru-RU" dirty="0">
                <a:solidFill>
                  <a:schemeClr val="tx1"/>
                </a:solidFill>
              </a:rPr>
              <a:t> для </a:t>
            </a:r>
            <a:r>
              <a:rPr lang="ru-RU" b="1" dirty="0" err="1">
                <a:solidFill>
                  <a:schemeClr val="tx1"/>
                </a:solidFill>
              </a:rPr>
              <a:t>отримання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відстрочки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від</a:t>
            </a:r>
            <a:r>
              <a:rPr lang="ru-RU" b="1" dirty="0">
                <a:solidFill>
                  <a:schemeClr val="tx1"/>
                </a:solidFill>
              </a:rPr>
              <a:t> призову на </a:t>
            </a:r>
            <a:r>
              <a:rPr lang="ru-RU" b="1" dirty="0" err="1">
                <a:solidFill>
                  <a:schemeClr val="tx1"/>
                </a:solidFill>
              </a:rPr>
              <a:t>військову</a:t>
            </a:r>
            <a:r>
              <a:rPr lang="ru-RU" b="1" dirty="0">
                <a:solidFill>
                  <a:schemeClr val="tx1"/>
                </a:solidFill>
              </a:rPr>
              <a:t> службу</a:t>
            </a:r>
            <a:r>
              <a:rPr lang="uk-UA" b="1" dirty="0">
                <a:solidFill>
                  <a:schemeClr val="tx1"/>
                </a:solidFill>
              </a:rPr>
              <a:t>.</a:t>
            </a:r>
            <a:endParaRPr lang="uk-UA" dirty="0">
              <a:solidFill>
                <a:schemeClr val="tx1"/>
              </a:solidFill>
            </a:endParaRPr>
          </a:p>
          <a:p>
            <a:pPr algn="l"/>
            <a:r>
              <a:rPr lang="uk-UA" dirty="0">
                <a:solidFill>
                  <a:schemeClr val="tx1"/>
                </a:solidFill>
              </a:rPr>
              <a:t> </a:t>
            </a:r>
            <a:r>
              <a:rPr lang="ru-RU" u="sng" dirty="0">
                <a:solidFill>
                  <a:schemeClr val="tx1"/>
                </a:solidFill>
                <a:hlinkClick r:id="rId2"/>
              </a:rPr>
              <a:t>Анкета</a:t>
            </a:r>
            <a:r>
              <a:rPr lang="uk-UA" dirty="0">
                <a:solidFill>
                  <a:schemeClr val="tx1"/>
                </a:solidFill>
              </a:rPr>
              <a:t>: 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https://docs.google.com/forms/d/e/1FAIpQLSeVQ7o9xiYrxsXIUscCfVBiTQs-e4fpvJ4jqZi_si_KG3D4-g/viewform </a:t>
            </a:r>
          </a:p>
          <a:p>
            <a:pPr algn="l"/>
            <a:endParaRPr lang="uk-UA" dirty="0">
              <a:solidFill>
                <a:schemeClr val="tx1"/>
              </a:solidFill>
            </a:endParaRPr>
          </a:p>
          <a:p>
            <a:pPr algn="l"/>
            <a:r>
              <a:rPr lang="ru-RU" u="sng" dirty="0">
                <a:solidFill>
                  <a:schemeClr val="tx1"/>
                </a:solidFill>
                <a:hlinkClick r:id="rId3"/>
              </a:rPr>
              <a:t>Порядок</a:t>
            </a:r>
            <a:r>
              <a:rPr lang="uk-UA" u="sng" dirty="0">
                <a:solidFill>
                  <a:schemeClr val="tx1"/>
                </a:solidFill>
              </a:rPr>
              <a:t> постановки на </a:t>
            </a:r>
            <a:r>
              <a:rPr lang="uk-UA" u="sng" dirty="0" err="1">
                <a:solidFill>
                  <a:schemeClr val="tx1"/>
                </a:solidFill>
              </a:rPr>
              <a:t>війсковий</a:t>
            </a:r>
            <a:r>
              <a:rPr lang="uk-UA" u="sng" dirty="0">
                <a:solidFill>
                  <a:schemeClr val="tx1"/>
                </a:solidFill>
              </a:rPr>
              <a:t> облік:</a:t>
            </a:r>
            <a:endParaRPr lang="uk-UA" dirty="0">
              <a:solidFill>
                <a:schemeClr val="tx1"/>
              </a:solidFill>
            </a:endParaRPr>
          </a:p>
          <a:p>
            <a:pPr algn="l"/>
            <a:r>
              <a:rPr lang="ru-RU" u="sng" dirty="0">
                <a:solidFill>
                  <a:schemeClr val="tx1"/>
                </a:solidFill>
                <a:hlinkClick r:id="rId3"/>
              </a:rPr>
              <a:t>https://telegra.ph/military-registration-2022-08-11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143007"/>
          </a:xfrm>
        </p:spPr>
        <p:txBody>
          <a:bodyPr/>
          <a:lstStyle/>
          <a:p>
            <a:r>
              <a:rPr lang="uk-UA" dirty="0"/>
              <a:t>ПОЧАТОК ЗАНЯТЬ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1576742"/>
            <a:ext cx="7171730" cy="4372538"/>
          </a:xfrm>
        </p:spPr>
        <p:txBody>
          <a:bodyPr/>
          <a:lstStyle/>
          <a:p>
            <a:pPr algn="just"/>
            <a:r>
              <a:rPr lang="uk-UA" b="1" dirty="0">
                <a:solidFill>
                  <a:schemeClr val="tx1"/>
                </a:solidFill>
              </a:rPr>
              <a:t>19 вересня 2022 р. </a:t>
            </a:r>
            <a:r>
              <a:rPr lang="uk-UA" dirty="0">
                <a:solidFill>
                  <a:schemeClr val="tx1"/>
                </a:solidFill>
              </a:rPr>
              <a:t>(понеділок) за розкладом </a:t>
            </a:r>
            <a:r>
              <a:rPr lang="uk-UA" u="sng" dirty="0">
                <a:solidFill>
                  <a:schemeClr val="tx1"/>
                </a:solidFill>
              </a:rPr>
              <a:t>1-го тижня</a:t>
            </a:r>
            <a:r>
              <a:rPr lang="uk-UA" dirty="0">
                <a:solidFill>
                  <a:schemeClr val="tx1"/>
                </a:solidFill>
              </a:rPr>
              <a:t>!</a:t>
            </a:r>
          </a:p>
          <a:p>
            <a:pPr algn="just"/>
            <a:r>
              <a:rPr lang="uk-UA" b="1" dirty="0">
                <a:solidFill>
                  <a:schemeClr val="tx1"/>
                </a:solidFill>
              </a:rPr>
              <a:t>	Режим роботи – </a:t>
            </a:r>
            <a:r>
              <a:rPr lang="uk-UA" b="1" u="sng" dirty="0">
                <a:solidFill>
                  <a:schemeClr val="tx1"/>
                </a:solidFill>
              </a:rPr>
              <a:t>дистанційний</a:t>
            </a:r>
            <a:r>
              <a:rPr lang="uk-UA" b="1" dirty="0">
                <a:solidFill>
                  <a:schemeClr val="tx1"/>
                </a:solidFill>
              </a:rPr>
              <a:t>!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	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uk-UA" dirty="0"/>
              <a:t>Зустріч із завідувачем кафедри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20688"/>
            <a:ext cx="8784976" cy="554461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uk-UA" sz="4000" b="1" dirty="0"/>
              <a:t>СПСКС (групи КВ-</a:t>
            </a:r>
            <a:r>
              <a:rPr lang="en-US" sz="4000" b="1" dirty="0"/>
              <a:t>2</a:t>
            </a:r>
            <a:r>
              <a:rPr lang="uk-UA" sz="4000" b="1" dirty="0"/>
              <a:t>1, -2</a:t>
            </a:r>
            <a:r>
              <a:rPr lang="en-US" sz="4000" b="1" dirty="0"/>
              <a:t>2</a:t>
            </a:r>
            <a:r>
              <a:rPr lang="uk-UA" sz="4000" b="1" dirty="0"/>
              <a:t>, -</a:t>
            </a:r>
            <a:r>
              <a:rPr lang="en-US" sz="4000" b="1" dirty="0"/>
              <a:t>2</a:t>
            </a:r>
            <a:r>
              <a:rPr lang="uk-UA" sz="4000" b="1" dirty="0"/>
              <a:t>3, -</a:t>
            </a:r>
            <a:r>
              <a:rPr lang="en-US" sz="4000" b="1" dirty="0"/>
              <a:t>2</a:t>
            </a:r>
            <a:r>
              <a:rPr lang="uk-UA" sz="4000" b="1" dirty="0"/>
              <a:t>4)</a:t>
            </a:r>
            <a:endParaRPr lang="en-US" sz="4000" b="1" dirty="0"/>
          </a:p>
          <a:p>
            <a:pPr algn="ctr">
              <a:buNone/>
            </a:pPr>
            <a:endParaRPr lang="uk-UA" sz="4000" b="1" dirty="0"/>
          </a:p>
          <a:p>
            <a:pPr algn="ctr">
              <a:buNone/>
            </a:pPr>
            <a:r>
              <a:rPr lang="ru-RU" sz="3300" dirty="0"/>
              <a:t>Тема: </a:t>
            </a:r>
            <a:r>
              <a:rPr lang="ru-RU" sz="3300" dirty="0" err="1"/>
              <a:t>Зустріч</a:t>
            </a:r>
            <a:r>
              <a:rPr lang="ru-RU" sz="3300" dirty="0"/>
              <a:t> </a:t>
            </a:r>
            <a:r>
              <a:rPr lang="ru-RU" sz="3300" dirty="0" err="1"/>
              <a:t>першокурсників</a:t>
            </a:r>
            <a:r>
              <a:rPr lang="ru-RU" sz="3300" dirty="0"/>
              <a:t> </a:t>
            </a:r>
            <a:r>
              <a:rPr lang="ru-RU" sz="3300" dirty="0" err="1"/>
              <a:t>кафедри</a:t>
            </a:r>
            <a:r>
              <a:rPr lang="ru-RU" sz="3300" dirty="0"/>
              <a:t> СПСКС</a:t>
            </a:r>
          </a:p>
          <a:p>
            <a:pPr>
              <a:buNone/>
            </a:pPr>
            <a:endParaRPr lang="ru-RU" sz="3300" dirty="0"/>
          </a:p>
          <a:p>
            <a:pPr algn="ctr">
              <a:buNone/>
            </a:pPr>
            <a:r>
              <a:rPr lang="ru-RU" sz="3300" b="1" dirty="0"/>
              <a:t>19 </a:t>
            </a:r>
            <a:r>
              <a:rPr lang="ru-RU" sz="3300" b="1" dirty="0" err="1"/>
              <a:t>вересня</a:t>
            </a:r>
            <a:r>
              <a:rPr lang="ru-RU" sz="3300" b="1" dirty="0"/>
              <a:t> 2022 р. о 15:00</a:t>
            </a:r>
          </a:p>
          <a:p>
            <a:pPr algn="ctr">
              <a:buNone/>
            </a:pPr>
            <a:endParaRPr lang="ru-RU" sz="3300" b="1" dirty="0"/>
          </a:p>
          <a:p>
            <a:pPr algn="ctr">
              <a:buNone/>
            </a:pPr>
            <a:r>
              <a:rPr lang="ru-RU" sz="3300" b="1" dirty="0">
                <a:hlinkClick r:id="rId3"/>
              </a:rPr>
              <a:t>https://us02web.zoom.us/j/5195235230?pwd=YWxIVVNVWmlDYWEvaFJZSnBoNkN2QT09</a:t>
            </a:r>
            <a:endParaRPr lang="ru-RU" sz="3300" b="1" dirty="0"/>
          </a:p>
          <a:p>
            <a:pPr algn="ctr">
              <a:buNone/>
            </a:pPr>
            <a:r>
              <a:rPr lang="ru-RU" sz="3300" b="1" dirty="0"/>
              <a:t> </a:t>
            </a:r>
          </a:p>
          <a:p>
            <a:pPr algn="ctr">
              <a:buNone/>
            </a:pPr>
            <a:endParaRPr lang="ru-RU" sz="3300" b="1" dirty="0"/>
          </a:p>
          <a:p>
            <a:pPr algn="ctr">
              <a:buNone/>
            </a:pPr>
            <a:r>
              <a:rPr lang="en-US" sz="3600" dirty="0"/>
              <a:t>Meeting ID: </a:t>
            </a:r>
            <a:r>
              <a:rPr lang="ru-RU" sz="3300" dirty="0"/>
              <a:t>519 523 5230</a:t>
            </a:r>
          </a:p>
          <a:p>
            <a:pPr algn="ctr">
              <a:buNone/>
            </a:pPr>
            <a:r>
              <a:rPr lang="en-US" sz="3600" dirty="0"/>
              <a:t>Passcode: </a:t>
            </a:r>
            <a:r>
              <a:rPr lang="ru-RU" sz="3300" dirty="0"/>
              <a:t>425508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uk-UA" dirty="0"/>
              <a:t>Зустріч із завідувачем кафедри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548680"/>
            <a:ext cx="8964488" cy="6192688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uk-UA" sz="4000" b="1" dirty="0"/>
              <a:t>ПМА (групи КМ-</a:t>
            </a:r>
            <a:r>
              <a:rPr lang="en-US" sz="4000" b="1" dirty="0"/>
              <a:t>2</a:t>
            </a:r>
            <a:r>
              <a:rPr lang="uk-UA" sz="4000" b="1" dirty="0"/>
              <a:t>1, -</a:t>
            </a:r>
            <a:r>
              <a:rPr lang="en-US" sz="4000" b="1" dirty="0"/>
              <a:t>2</a:t>
            </a:r>
            <a:r>
              <a:rPr lang="uk-UA" sz="4000" b="1" dirty="0"/>
              <a:t>2, -</a:t>
            </a:r>
            <a:r>
              <a:rPr lang="en-US" sz="4000" b="1" dirty="0"/>
              <a:t>2</a:t>
            </a:r>
            <a:r>
              <a:rPr lang="uk-UA" sz="4000" b="1" dirty="0"/>
              <a:t>3, -</a:t>
            </a:r>
            <a:r>
              <a:rPr lang="en-US" sz="4000" b="1" dirty="0"/>
              <a:t>2</a:t>
            </a:r>
            <a:r>
              <a:rPr lang="uk-UA" sz="4000" b="1" dirty="0"/>
              <a:t>4)</a:t>
            </a:r>
          </a:p>
          <a:p>
            <a:pPr algn="ctr">
              <a:buNone/>
            </a:pPr>
            <a:r>
              <a:rPr lang="ru-RU" sz="3300" dirty="0"/>
              <a:t>Тема: </a:t>
            </a:r>
            <a:r>
              <a:rPr lang="uk-UA" dirty="0"/>
              <a:t>Онлайн-зустріч першокурсників кафедри прикладної математики з адміністрацією кафедри.</a:t>
            </a:r>
          </a:p>
          <a:p>
            <a:pPr>
              <a:buNone/>
            </a:pPr>
            <a:endParaRPr lang="ru-RU" sz="3300" dirty="0"/>
          </a:p>
          <a:p>
            <a:pPr algn="ctr">
              <a:buNone/>
            </a:pPr>
            <a:r>
              <a:rPr lang="ru-RU" sz="3300" b="1" dirty="0"/>
              <a:t>19 </a:t>
            </a:r>
            <a:r>
              <a:rPr lang="ru-RU" sz="3300" b="1" dirty="0" err="1"/>
              <a:t>вересня</a:t>
            </a:r>
            <a:r>
              <a:rPr lang="ru-RU" sz="3300" b="1" dirty="0"/>
              <a:t> 2022р. о 16:30</a:t>
            </a:r>
          </a:p>
          <a:p>
            <a:pPr>
              <a:buNone/>
            </a:pPr>
            <a:endParaRPr lang="ru-RU" sz="3300" dirty="0"/>
          </a:p>
          <a:p>
            <a:pPr>
              <a:buNone/>
            </a:pPr>
            <a:r>
              <a:rPr lang="uk-UA" altLang="uk-UA" dirty="0">
                <a:solidFill>
                  <a:srgbClr val="1155CC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https://us02web.zoom.us/j/2823670659?pwd=SndEemVWcUZnQ283L1h1dFNuZEpNdz09</a:t>
            </a:r>
            <a:r>
              <a:rPr lang="uk-UA" altLang="uk-UA" dirty="0"/>
              <a:t> </a:t>
            </a:r>
            <a:endParaRPr lang="uk-UA" altLang="uk-UA" dirty="0">
              <a:latin typeface="Arial" panose="020B0604020202020204" pitchFamily="34" charset="0"/>
            </a:endParaRPr>
          </a:p>
          <a:p>
            <a:pPr>
              <a:buNone/>
            </a:pPr>
            <a:endParaRPr lang="ru-RU" sz="3300" dirty="0"/>
          </a:p>
          <a:p>
            <a:pPr algn="ctr">
              <a:buNone/>
            </a:pPr>
            <a:r>
              <a:rPr lang="en-US" dirty="0"/>
              <a:t>Meeting ID: 282 367 0659</a:t>
            </a:r>
            <a:endParaRPr lang="uk-UA" sz="3600" dirty="0"/>
          </a:p>
          <a:p>
            <a:pPr algn="ctr">
              <a:buNone/>
            </a:pPr>
            <a:r>
              <a:rPr lang="en-US" dirty="0"/>
              <a:t>Passcode: 797245</a:t>
            </a:r>
            <a:endParaRPr lang="ru-RU" sz="33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uk-UA" dirty="0"/>
              <a:t>Зустріч із завідувачем кафедри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548680"/>
            <a:ext cx="8964488" cy="61926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4000" b="1" dirty="0"/>
              <a:t>ПЗКС (групи КП-</a:t>
            </a:r>
            <a:r>
              <a:rPr lang="en-US" sz="4000" b="1" dirty="0"/>
              <a:t>2</a:t>
            </a:r>
            <a:r>
              <a:rPr lang="uk-UA" sz="4000" b="1" dirty="0"/>
              <a:t>1, -</a:t>
            </a:r>
            <a:r>
              <a:rPr lang="en-US" sz="4000" b="1" dirty="0"/>
              <a:t>2</a:t>
            </a:r>
            <a:r>
              <a:rPr lang="uk-UA" sz="4000" b="1" dirty="0"/>
              <a:t>2, -</a:t>
            </a:r>
            <a:r>
              <a:rPr lang="en-US" sz="4000" b="1" dirty="0"/>
              <a:t>2</a:t>
            </a:r>
            <a:r>
              <a:rPr lang="uk-UA" sz="4000" b="1" dirty="0"/>
              <a:t>3)</a:t>
            </a:r>
          </a:p>
          <a:p>
            <a:pPr>
              <a:buNone/>
            </a:pPr>
            <a:endParaRPr lang="uk-UA" sz="3300" dirty="0"/>
          </a:p>
          <a:p>
            <a:pPr>
              <a:buNone/>
            </a:pPr>
            <a:endParaRPr lang="uk-UA" sz="33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556792"/>
            <a:ext cx="864096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300" dirty="0"/>
              <a:t>Тема</a:t>
            </a:r>
            <a:r>
              <a:rPr lang="en-US" sz="3300" dirty="0"/>
              <a:t>: </a:t>
            </a:r>
            <a:r>
              <a:rPr lang="uk-UA" sz="3200" dirty="0"/>
              <a:t>Зустріч першокурсників кафедри ПЗКС </a:t>
            </a:r>
            <a:endParaRPr lang="ru-RU" sz="3200" dirty="0"/>
          </a:p>
          <a:p>
            <a:pPr algn="ctr">
              <a:buNone/>
            </a:pPr>
            <a:endParaRPr lang="ru-RU" sz="3300" b="1" dirty="0"/>
          </a:p>
          <a:p>
            <a:pPr algn="ctr">
              <a:buNone/>
            </a:pPr>
            <a:r>
              <a:rPr lang="ru-RU" sz="3300" b="1" dirty="0"/>
              <a:t>19 </a:t>
            </a:r>
            <a:r>
              <a:rPr lang="ru-RU" sz="3300" b="1" dirty="0" err="1"/>
              <a:t>вересня</a:t>
            </a:r>
            <a:r>
              <a:rPr lang="ru-RU" sz="3300" b="1" dirty="0"/>
              <a:t> 2022р. о 16:00</a:t>
            </a:r>
          </a:p>
          <a:p>
            <a:pPr algn="ctr">
              <a:buNone/>
            </a:pPr>
            <a:endParaRPr lang="ru-RU" sz="3300" b="1" dirty="0"/>
          </a:p>
          <a:p>
            <a:pPr algn="ctr"/>
            <a:r>
              <a:rPr lang="en-US" sz="3300" dirty="0">
                <a:hlinkClick r:id="rId3"/>
              </a:rPr>
              <a:t>https://us02web.zoom.us/j/84321377801?pwd=VlRpRGp2T3R2bCt6ZnlHckdadVNtdz09</a:t>
            </a:r>
            <a:endParaRPr lang="uk-UA" sz="3300" dirty="0"/>
          </a:p>
          <a:p>
            <a:endParaRPr lang="uk-UA" sz="3300" dirty="0"/>
          </a:p>
          <a:p>
            <a:pPr algn="ctr"/>
            <a:r>
              <a:rPr lang="en-US" sz="3300" dirty="0"/>
              <a:t>Meeting ID: 843 2137 7801</a:t>
            </a:r>
          </a:p>
          <a:p>
            <a:pPr algn="ctr"/>
            <a:r>
              <a:rPr lang="en-US" sz="3300" dirty="0"/>
              <a:t>Passcode: 550281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2357453"/>
          </a:xfrm>
        </p:spPr>
        <p:txBody>
          <a:bodyPr>
            <a:normAutofit/>
          </a:bodyPr>
          <a:lstStyle/>
          <a:p>
            <a:r>
              <a:rPr lang="uk-UA" dirty="0"/>
              <a:t>ДЕКАН</a:t>
            </a:r>
            <a:br>
              <a:rPr lang="uk-UA" dirty="0"/>
            </a:br>
            <a:r>
              <a:rPr lang="uk-UA" dirty="0"/>
              <a:t>ФАКУЛЬТЕТУ ПРИКЛАДНОЇ МАТЕМАТИКИ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00438"/>
            <a:ext cx="6400800" cy="2138362"/>
          </a:xfrm>
        </p:spPr>
        <p:txBody>
          <a:bodyPr>
            <a:normAutofit fontScale="92500" lnSpcReduction="20000"/>
          </a:bodyPr>
          <a:lstStyle/>
          <a:p>
            <a:r>
              <a:rPr lang="uk-UA" sz="4300" b="1" dirty="0">
                <a:solidFill>
                  <a:schemeClr val="tx1"/>
                </a:solidFill>
              </a:rPr>
              <a:t>ДИЧКА ІВАН АНДРІЙОВИЧ,</a:t>
            </a:r>
          </a:p>
          <a:p>
            <a:r>
              <a:rPr lang="uk-UA" dirty="0">
                <a:solidFill>
                  <a:schemeClr val="tx1"/>
                </a:solidFill>
              </a:rPr>
              <a:t>доктор технічних наук, професор,</a:t>
            </a:r>
          </a:p>
          <a:p>
            <a:r>
              <a:rPr lang="uk-UA" dirty="0">
                <a:solidFill>
                  <a:schemeClr val="tx1"/>
                </a:solidFill>
              </a:rPr>
              <a:t>телефон: (044)204-91-13; 204-81-15</a:t>
            </a:r>
          </a:p>
          <a:p>
            <a:r>
              <a:rPr lang="en-US" dirty="0">
                <a:solidFill>
                  <a:schemeClr val="tx1"/>
                </a:solidFill>
              </a:rPr>
              <a:t>e-mail: dychka@pzks.fpm.kpi.ua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071569"/>
          </a:xfrm>
        </p:spPr>
        <p:txBody>
          <a:bodyPr/>
          <a:lstStyle/>
          <a:p>
            <a:r>
              <a:rPr lang="uk-UA" dirty="0"/>
              <a:t>ЗАВІДУВАЧІ КАФЕДР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071569"/>
            <a:ext cx="7992888" cy="5381767"/>
          </a:xfrm>
        </p:spPr>
        <p:txBody>
          <a:bodyPr>
            <a:normAutofit/>
          </a:bodyPr>
          <a:lstStyle/>
          <a:p>
            <a:pPr algn="l"/>
            <a:r>
              <a:rPr lang="uk-UA" b="1" dirty="0">
                <a:solidFill>
                  <a:schemeClr val="tx1"/>
                </a:solidFill>
              </a:rPr>
              <a:t>ЧЕРТОВ ОЛЕГ РОМАНОВИЧ</a:t>
            </a:r>
            <a:r>
              <a:rPr lang="uk-UA" dirty="0">
                <a:solidFill>
                  <a:schemeClr val="tx1"/>
                </a:solidFill>
              </a:rPr>
              <a:t>, </a:t>
            </a:r>
            <a:r>
              <a:rPr lang="uk-UA" sz="2200" dirty="0" err="1">
                <a:solidFill>
                  <a:schemeClr val="tx1"/>
                </a:solidFill>
              </a:rPr>
              <a:t>д.т.н</a:t>
            </a:r>
            <a:r>
              <a:rPr lang="uk-UA" sz="2200" dirty="0">
                <a:solidFill>
                  <a:schemeClr val="tx1"/>
                </a:solidFill>
              </a:rPr>
              <a:t>., професор, завідувач кафедри прикладної математики (ПМА)</a:t>
            </a:r>
          </a:p>
          <a:p>
            <a:pPr algn="l"/>
            <a:r>
              <a:rPr lang="uk-UA" sz="2200" dirty="0">
                <a:solidFill>
                  <a:schemeClr val="tx1"/>
                </a:solidFill>
              </a:rPr>
              <a:t>телефон: </a:t>
            </a:r>
            <a:r>
              <a:rPr lang="en-US" sz="2200" dirty="0">
                <a:solidFill>
                  <a:schemeClr val="tx1"/>
                </a:solidFill>
              </a:rPr>
              <a:t>(044) 204-84-05</a:t>
            </a:r>
            <a:r>
              <a:rPr lang="uk-UA" sz="2200" dirty="0">
                <a:solidFill>
                  <a:schemeClr val="tx1"/>
                </a:solidFill>
              </a:rPr>
              <a:t>; </a:t>
            </a:r>
            <a:r>
              <a:rPr lang="en-US" sz="2200" dirty="0">
                <a:solidFill>
                  <a:schemeClr val="tx1"/>
                </a:solidFill>
              </a:rPr>
              <a:t>e-mail:</a:t>
            </a:r>
            <a:r>
              <a:rPr lang="uk-UA" sz="2200" dirty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chertov@i.ua</a:t>
            </a:r>
            <a:endParaRPr lang="uk-UA" sz="2200" dirty="0">
              <a:solidFill>
                <a:schemeClr val="tx1"/>
              </a:solidFill>
            </a:endParaRPr>
          </a:p>
          <a:p>
            <a:pPr algn="l"/>
            <a:r>
              <a:rPr lang="uk-UA" b="1" dirty="0">
                <a:solidFill>
                  <a:schemeClr val="tx1"/>
                </a:solidFill>
              </a:rPr>
              <a:t>СУЛЕМА ЄВГЕНІЯ СТАНІСЛАВІВНА</a:t>
            </a:r>
            <a:r>
              <a:rPr lang="uk-UA" dirty="0">
                <a:solidFill>
                  <a:schemeClr val="tx1"/>
                </a:solidFill>
              </a:rPr>
              <a:t>, </a:t>
            </a:r>
            <a:r>
              <a:rPr lang="uk-UA" sz="2200" dirty="0">
                <a:solidFill>
                  <a:schemeClr val="tx1"/>
                </a:solidFill>
              </a:rPr>
              <a:t>д.т.н., доцент,  завідувач кафедри програмного забезпечення комп</a:t>
            </a:r>
            <a:r>
              <a:rPr lang="en-US" sz="2200" dirty="0">
                <a:solidFill>
                  <a:schemeClr val="tx1"/>
                </a:solidFill>
              </a:rPr>
              <a:t>’</a:t>
            </a:r>
            <a:r>
              <a:rPr lang="uk-UA" sz="2200" dirty="0" err="1">
                <a:solidFill>
                  <a:schemeClr val="tx1"/>
                </a:solidFill>
              </a:rPr>
              <a:t>ютерних</a:t>
            </a:r>
            <a:r>
              <a:rPr lang="uk-UA" sz="2200" dirty="0">
                <a:solidFill>
                  <a:schemeClr val="tx1"/>
                </a:solidFill>
              </a:rPr>
              <a:t> систем (ПЗКС)</a:t>
            </a:r>
          </a:p>
          <a:p>
            <a:pPr algn="l"/>
            <a:r>
              <a:rPr lang="uk-UA" sz="2200" dirty="0">
                <a:solidFill>
                  <a:schemeClr val="tx1"/>
                </a:solidFill>
              </a:rPr>
              <a:t>телефон: </a:t>
            </a:r>
            <a:r>
              <a:rPr lang="en-US" sz="2200" dirty="0">
                <a:solidFill>
                  <a:schemeClr val="tx1"/>
                </a:solidFill>
              </a:rPr>
              <a:t>(044)2</a:t>
            </a:r>
            <a:r>
              <a:rPr lang="uk-UA" sz="2200" dirty="0">
                <a:solidFill>
                  <a:schemeClr val="tx1"/>
                </a:solidFill>
              </a:rPr>
              <a:t>04</a:t>
            </a:r>
            <a:r>
              <a:rPr lang="en-US" sz="2200" dirty="0">
                <a:solidFill>
                  <a:schemeClr val="tx1"/>
                </a:solidFill>
              </a:rPr>
              <a:t>-81-86</a:t>
            </a:r>
            <a:r>
              <a:rPr lang="uk-UA" sz="2200" dirty="0">
                <a:solidFill>
                  <a:schemeClr val="tx1"/>
                </a:solidFill>
              </a:rPr>
              <a:t>; </a:t>
            </a:r>
            <a:r>
              <a:rPr lang="en-US" sz="2200" dirty="0">
                <a:solidFill>
                  <a:schemeClr val="tx1"/>
                </a:solidFill>
              </a:rPr>
              <a:t>e-mail:</a:t>
            </a:r>
            <a:r>
              <a:rPr lang="uk-UA" sz="2200" dirty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sulema@pzks.fpm.kpi.ua</a:t>
            </a:r>
            <a:endParaRPr lang="ru-RU" sz="2200" dirty="0">
              <a:solidFill>
                <a:schemeClr val="tx1"/>
              </a:solidFill>
            </a:endParaRPr>
          </a:p>
          <a:p>
            <a:pPr algn="l"/>
            <a:r>
              <a:rPr lang="uk-UA" b="1" dirty="0">
                <a:solidFill>
                  <a:schemeClr val="tx1"/>
                </a:solidFill>
              </a:rPr>
              <a:t>РОМАНКЕВИЧ ВІТАЛІЙ ОЛЕКСІЙОВИЧ</a:t>
            </a:r>
            <a:r>
              <a:rPr lang="uk-UA" sz="2200" dirty="0">
                <a:solidFill>
                  <a:schemeClr val="tx1"/>
                </a:solidFill>
              </a:rPr>
              <a:t>, д.т.н., професор, завідувач кафедри системного програмування і спеціалізованих комп</a:t>
            </a:r>
            <a:r>
              <a:rPr lang="en-US" sz="2200" dirty="0">
                <a:solidFill>
                  <a:schemeClr val="tx1"/>
                </a:solidFill>
              </a:rPr>
              <a:t>’</a:t>
            </a:r>
            <a:r>
              <a:rPr lang="uk-UA" sz="2200" dirty="0" err="1">
                <a:solidFill>
                  <a:schemeClr val="tx1"/>
                </a:solidFill>
              </a:rPr>
              <a:t>ютерних</a:t>
            </a:r>
            <a:r>
              <a:rPr lang="uk-UA" sz="2200" dirty="0">
                <a:solidFill>
                  <a:schemeClr val="tx1"/>
                </a:solidFill>
              </a:rPr>
              <a:t> систем (СПСКС)</a:t>
            </a:r>
          </a:p>
          <a:p>
            <a:pPr algn="l"/>
            <a:r>
              <a:rPr lang="uk-UA" sz="2200" dirty="0">
                <a:solidFill>
                  <a:schemeClr val="tx1"/>
                </a:solidFill>
              </a:rPr>
              <a:t>телефон: </a:t>
            </a:r>
            <a:r>
              <a:rPr lang="en-US" sz="2200" dirty="0">
                <a:solidFill>
                  <a:schemeClr val="tx1"/>
                </a:solidFill>
              </a:rPr>
              <a:t>(044) 204-81-02</a:t>
            </a:r>
            <a:r>
              <a:rPr lang="uk-UA" sz="2200" dirty="0">
                <a:solidFill>
                  <a:schemeClr val="tx1"/>
                </a:solidFill>
              </a:rPr>
              <a:t>; </a:t>
            </a:r>
            <a:r>
              <a:rPr lang="en-US" sz="2200" dirty="0">
                <a:solidFill>
                  <a:schemeClr val="tx1"/>
                </a:solidFill>
              </a:rPr>
              <a:t>e-mail:</a:t>
            </a:r>
            <a:r>
              <a:rPr lang="uk-UA" sz="2200" dirty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zavkaf@scs.kpi.ua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928693"/>
          </a:xfrm>
        </p:spPr>
        <p:txBody>
          <a:bodyPr>
            <a:normAutofit/>
          </a:bodyPr>
          <a:lstStyle/>
          <a:p>
            <a:r>
              <a:rPr lang="uk-UA" sz="3200" b="1" dirty="0"/>
              <a:t>ЗАСТУПНИКИ ДЕКАНА ФПМ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836712"/>
            <a:ext cx="8247860" cy="602128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uk-UA" dirty="0">
                <a:solidFill>
                  <a:schemeClr val="tx1"/>
                </a:solidFill>
              </a:rPr>
              <a:t>ТЕМНІКОВА ОЛЕНА ЛЕОНІДІВНА </a:t>
            </a:r>
            <a:r>
              <a:rPr lang="uk-UA" sz="1900" dirty="0">
                <a:solidFill>
                  <a:schemeClr val="tx1"/>
                </a:solidFill>
              </a:rPr>
              <a:t>– </a:t>
            </a:r>
            <a:r>
              <a:rPr lang="uk-UA" sz="2100" dirty="0">
                <a:solidFill>
                  <a:schemeClr val="tx1"/>
                </a:solidFill>
              </a:rPr>
              <a:t>перший заступник декана, заступник декана з навчально-виховної роботи, старший викладач кафедри ПМА; телефон:</a:t>
            </a:r>
            <a:r>
              <a:rPr lang="en-US" sz="2100" dirty="0">
                <a:solidFill>
                  <a:schemeClr val="tx1"/>
                </a:solidFill>
              </a:rPr>
              <a:t> (044)204-96-96</a:t>
            </a:r>
            <a:r>
              <a:rPr lang="uk-UA" sz="2100" dirty="0">
                <a:solidFill>
                  <a:schemeClr val="tx1"/>
                </a:solidFill>
              </a:rPr>
              <a:t>; </a:t>
            </a:r>
            <a:r>
              <a:rPr lang="en-US" sz="2100" dirty="0">
                <a:solidFill>
                  <a:schemeClr val="tx1"/>
                </a:solidFill>
              </a:rPr>
              <a:t>e-mail: temnikova_elena@ukr.net</a:t>
            </a:r>
            <a:endParaRPr lang="uk-UA" sz="2100" dirty="0">
              <a:solidFill>
                <a:schemeClr val="tx1"/>
              </a:solidFill>
            </a:endParaRPr>
          </a:p>
          <a:p>
            <a:pPr algn="l"/>
            <a:r>
              <a:rPr lang="uk-UA" dirty="0">
                <a:solidFill>
                  <a:schemeClr val="tx1"/>
                </a:solidFill>
              </a:rPr>
              <a:t>ТАРАСЕНКО-КЛЯТЧЕНКО ОКСАНА ВОЛОДИМИРІВНА– </a:t>
            </a:r>
            <a:r>
              <a:rPr lang="uk-UA" sz="2000" dirty="0">
                <a:solidFill>
                  <a:schemeClr val="tx1"/>
                </a:solidFill>
              </a:rPr>
              <a:t>заступник декана з навчально-методичної роботи, </a:t>
            </a:r>
            <a:r>
              <a:rPr lang="uk-UA" sz="2000" dirty="0" err="1">
                <a:solidFill>
                  <a:schemeClr val="tx1"/>
                </a:solidFill>
              </a:rPr>
              <a:t>к.т.н</a:t>
            </a:r>
            <a:r>
              <a:rPr lang="uk-UA" sz="2000" dirty="0">
                <a:solidFill>
                  <a:schemeClr val="tx1"/>
                </a:solidFill>
              </a:rPr>
              <a:t>., доцент кафедри СПСКС,</a:t>
            </a:r>
          </a:p>
          <a:p>
            <a:pPr algn="l"/>
            <a:r>
              <a:rPr lang="uk-UA" sz="2000" dirty="0">
                <a:solidFill>
                  <a:schemeClr val="tx1"/>
                </a:solidFill>
              </a:rPr>
              <a:t> телефон:</a:t>
            </a:r>
            <a:r>
              <a:rPr lang="en-US" sz="2000" dirty="0">
                <a:solidFill>
                  <a:schemeClr val="tx1"/>
                </a:solidFill>
              </a:rPr>
              <a:t> (044)204-9</a:t>
            </a:r>
            <a:r>
              <a:rPr lang="uk-UA" sz="2000" dirty="0">
                <a:solidFill>
                  <a:schemeClr val="tx1"/>
                </a:solidFill>
              </a:rPr>
              <a:t>4</a:t>
            </a:r>
            <a:r>
              <a:rPr lang="en-US" sz="2000" dirty="0">
                <a:solidFill>
                  <a:schemeClr val="tx1"/>
                </a:solidFill>
              </a:rPr>
              <a:t>-</a:t>
            </a:r>
            <a:r>
              <a:rPr lang="uk-UA" sz="2000" dirty="0">
                <a:solidFill>
                  <a:schemeClr val="tx1"/>
                </a:solidFill>
              </a:rPr>
              <a:t>92; </a:t>
            </a:r>
            <a:r>
              <a:rPr lang="en-US" sz="2000" dirty="0">
                <a:solidFill>
                  <a:schemeClr val="tx1"/>
                </a:solidFill>
              </a:rPr>
              <a:t>e-mail: o.tarasenko-kliatchenko@kpi.ua</a:t>
            </a:r>
            <a:endParaRPr lang="uk-UA" sz="2000" dirty="0">
              <a:solidFill>
                <a:schemeClr val="tx1"/>
              </a:solidFill>
            </a:endParaRPr>
          </a:p>
          <a:p>
            <a:pPr algn="l"/>
            <a:r>
              <a:rPr lang="uk-UA" dirty="0">
                <a:solidFill>
                  <a:schemeClr val="tx1"/>
                </a:solidFill>
              </a:rPr>
              <a:t>КЛЯТЧЕНКО ЯРОСЛАВ МИХАЙЛОВИЧ – </a:t>
            </a:r>
            <a:r>
              <a:rPr lang="uk-UA" sz="2000" dirty="0">
                <a:solidFill>
                  <a:schemeClr val="tx1"/>
                </a:solidFill>
              </a:rPr>
              <a:t>заступник декана з наукової роботи, </a:t>
            </a:r>
            <a:r>
              <a:rPr lang="uk-UA" sz="2000" dirty="0" err="1">
                <a:solidFill>
                  <a:schemeClr val="tx1"/>
                </a:solidFill>
              </a:rPr>
              <a:t>к.т.н</a:t>
            </a:r>
            <a:r>
              <a:rPr lang="uk-UA" sz="2000" dirty="0">
                <a:solidFill>
                  <a:schemeClr val="tx1"/>
                </a:solidFill>
              </a:rPr>
              <a:t>., доцент кафедри СПСКС,</a:t>
            </a:r>
          </a:p>
          <a:p>
            <a:pPr algn="l"/>
            <a:r>
              <a:rPr lang="uk-UA" sz="2000" dirty="0">
                <a:solidFill>
                  <a:schemeClr val="tx1"/>
                </a:solidFill>
              </a:rPr>
              <a:t>телефон:</a:t>
            </a:r>
            <a:r>
              <a:rPr lang="en-US" sz="2000" dirty="0">
                <a:solidFill>
                  <a:schemeClr val="tx1"/>
                </a:solidFill>
              </a:rPr>
              <a:t> (044)204-9</a:t>
            </a:r>
            <a:r>
              <a:rPr lang="uk-UA" sz="2000" dirty="0">
                <a:solidFill>
                  <a:schemeClr val="tx1"/>
                </a:solidFill>
              </a:rPr>
              <a:t>4</a:t>
            </a:r>
            <a:r>
              <a:rPr lang="en-US" sz="2000" dirty="0">
                <a:solidFill>
                  <a:schemeClr val="tx1"/>
                </a:solidFill>
              </a:rPr>
              <a:t>-</a:t>
            </a:r>
            <a:r>
              <a:rPr lang="uk-UA" sz="2000" dirty="0">
                <a:solidFill>
                  <a:schemeClr val="tx1"/>
                </a:solidFill>
              </a:rPr>
              <a:t>92; </a:t>
            </a:r>
            <a:r>
              <a:rPr lang="en-US" sz="2000" dirty="0">
                <a:solidFill>
                  <a:schemeClr val="tx1"/>
                </a:solidFill>
              </a:rPr>
              <a:t>e-mail:</a:t>
            </a:r>
            <a:r>
              <a:rPr lang="uk-UA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k_yaroslav@ukr.net</a:t>
            </a:r>
            <a:endParaRPr lang="uk-UA" sz="2200" dirty="0">
              <a:solidFill>
                <a:schemeClr val="tx1"/>
              </a:solidFill>
            </a:endParaRPr>
          </a:p>
          <a:p>
            <a:pPr algn="l"/>
            <a:r>
              <a:rPr lang="uk-UA" dirty="0">
                <a:solidFill>
                  <a:schemeClr val="tx1"/>
                </a:solidFill>
              </a:rPr>
              <a:t>ГРОМОВА ВІКТОРІЯ ВІКТОРІВНА </a:t>
            </a:r>
            <a:r>
              <a:rPr lang="uk-UA" sz="2000" dirty="0">
                <a:solidFill>
                  <a:schemeClr val="tx1"/>
                </a:solidFill>
              </a:rPr>
              <a:t>– заступник декана з  роботи в гуртожитку, асистент кафедри ПМА; телефон:</a:t>
            </a:r>
            <a:r>
              <a:rPr lang="en-US" sz="2000" dirty="0">
                <a:solidFill>
                  <a:schemeClr val="tx1"/>
                </a:solidFill>
              </a:rPr>
              <a:t> (044)204-9</a:t>
            </a:r>
            <a:r>
              <a:rPr lang="uk-UA" sz="2000" dirty="0">
                <a:solidFill>
                  <a:schemeClr val="tx1"/>
                </a:solidFill>
              </a:rPr>
              <a:t>9</a:t>
            </a:r>
            <a:r>
              <a:rPr lang="en-US" sz="2000" dirty="0">
                <a:solidFill>
                  <a:schemeClr val="tx1"/>
                </a:solidFill>
              </a:rPr>
              <a:t>-</a:t>
            </a:r>
            <a:r>
              <a:rPr lang="uk-UA" sz="2000" dirty="0">
                <a:solidFill>
                  <a:schemeClr val="tx1"/>
                </a:solidFill>
              </a:rPr>
              <a:t>30;  </a:t>
            </a:r>
            <a:r>
              <a:rPr lang="en-US" sz="2000" dirty="0">
                <a:solidFill>
                  <a:schemeClr val="tx1"/>
                </a:solidFill>
              </a:rPr>
              <a:t>e-mail: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vikvikgrom@gmail.com</a:t>
            </a:r>
            <a:endParaRPr lang="uk-UA" sz="2000" dirty="0">
              <a:solidFill>
                <a:schemeClr val="tx1"/>
              </a:solidFill>
            </a:endParaRPr>
          </a:p>
          <a:p>
            <a:pPr algn="l"/>
            <a:r>
              <a:rPr lang="uk-UA" dirty="0">
                <a:solidFill>
                  <a:schemeClr val="tx1"/>
                </a:solidFill>
              </a:rPr>
              <a:t>СУЛЕМА ОЛЬГА КОСТЯНТИНІВНА </a:t>
            </a:r>
            <a:r>
              <a:rPr lang="uk-UA" sz="2100" dirty="0">
                <a:solidFill>
                  <a:schemeClr val="tx1"/>
                </a:solidFill>
              </a:rPr>
              <a:t>– заступник декана з міжнародної діяльності; телефон:</a:t>
            </a:r>
            <a:r>
              <a:rPr lang="en-US" sz="2100" dirty="0">
                <a:solidFill>
                  <a:schemeClr val="tx1"/>
                </a:solidFill>
              </a:rPr>
              <a:t> (044)204-9</a:t>
            </a:r>
            <a:r>
              <a:rPr lang="uk-UA" sz="2100" dirty="0">
                <a:solidFill>
                  <a:schemeClr val="tx1"/>
                </a:solidFill>
              </a:rPr>
              <a:t>9</a:t>
            </a:r>
            <a:r>
              <a:rPr lang="en-US" sz="2100" dirty="0">
                <a:solidFill>
                  <a:schemeClr val="tx1"/>
                </a:solidFill>
              </a:rPr>
              <a:t>-</a:t>
            </a:r>
            <a:r>
              <a:rPr lang="uk-UA" sz="2100" dirty="0">
                <a:solidFill>
                  <a:schemeClr val="tx1"/>
                </a:solidFill>
              </a:rPr>
              <a:t>44;  </a:t>
            </a:r>
            <a:r>
              <a:rPr lang="en-US" sz="2100" dirty="0">
                <a:solidFill>
                  <a:schemeClr val="tx1"/>
                </a:solidFill>
              </a:rPr>
              <a:t>e-mail: olga.sulema@pzks.fpm.kpi.ua</a:t>
            </a:r>
            <a:endParaRPr lang="uk-UA" sz="2100" dirty="0">
              <a:solidFill>
                <a:schemeClr val="tx1"/>
              </a:solidFill>
            </a:endParaRP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214445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ДЕКАНАТ</a:t>
            </a:r>
            <a:br>
              <a:rPr lang="uk-UA" dirty="0"/>
            </a:br>
            <a:r>
              <a:rPr lang="uk-UA" sz="3100" b="1" dirty="0"/>
              <a:t>ФАКУЛЬТЕТУ ПРИКЛАДНОЇ МАТЕМАТИКИ</a:t>
            </a:r>
            <a:endParaRPr lang="ru-RU" sz="31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857364"/>
            <a:ext cx="8064896" cy="4379948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chemeClr val="tx1"/>
                </a:solidFill>
              </a:rPr>
              <a:t>Корпус 15, кімната 103-15 (4 поверх)</a:t>
            </a:r>
          </a:p>
          <a:p>
            <a:r>
              <a:rPr lang="uk-UA" sz="2000" dirty="0">
                <a:solidFill>
                  <a:schemeClr val="tx1"/>
                </a:solidFill>
              </a:rPr>
              <a:t>телефон:</a:t>
            </a:r>
            <a:r>
              <a:rPr lang="en-US" sz="2000" dirty="0">
                <a:solidFill>
                  <a:schemeClr val="tx1"/>
                </a:solidFill>
              </a:rPr>
              <a:t> (044)204-9</a:t>
            </a:r>
            <a:r>
              <a:rPr lang="uk-UA" sz="2000" dirty="0">
                <a:solidFill>
                  <a:schemeClr val="tx1"/>
                </a:solidFill>
              </a:rPr>
              <a:t>6</a:t>
            </a:r>
            <a:r>
              <a:rPr lang="en-US" sz="2000" dirty="0">
                <a:solidFill>
                  <a:schemeClr val="tx1"/>
                </a:solidFill>
              </a:rPr>
              <a:t>-</a:t>
            </a:r>
            <a:r>
              <a:rPr lang="uk-UA" sz="2000" dirty="0">
                <a:solidFill>
                  <a:schemeClr val="tx1"/>
                </a:solidFill>
              </a:rPr>
              <a:t>95; </a:t>
            </a:r>
            <a:r>
              <a:rPr lang="en-US" sz="2000" dirty="0">
                <a:solidFill>
                  <a:schemeClr val="tx1"/>
                </a:solidFill>
              </a:rPr>
              <a:t>e-mail:</a:t>
            </a:r>
            <a:r>
              <a:rPr lang="uk-UA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fpm_@ukr.net</a:t>
            </a:r>
            <a:endParaRPr lang="uk-UA" sz="2000" dirty="0">
              <a:solidFill>
                <a:schemeClr val="tx1"/>
              </a:solidFill>
            </a:endParaRPr>
          </a:p>
          <a:p>
            <a:r>
              <a:rPr lang="uk-UA" sz="2000" dirty="0">
                <a:solidFill>
                  <a:schemeClr val="tx1"/>
                </a:solidFill>
              </a:rPr>
              <a:t>Телеграм-канал:</a:t>
            </a:r>
            <a:r>
              <a:rPr lang="en-US" sz="2000" dirty="0">
                <a:solidFill>
                  <a:schemeClr val="tx1"/>
                </a:solidFill>
              </a:rPr>
              <a:t> @</a:t>
            </a:r>
            <a:r>
              <a:rPr lang="en-US" sz="2000" dirty="0" err="1">
                <a:solidFill>
                  <a:schemeClr val="tx1"/>
                </a:solidFill>
              </a:rPr>
              <a:t>as_dekanat_fpm</a:t>
            </a:r>
            <a:endParaRPr lang="uk-UA" sz="2000" dirty="0">
              <a:solidFill>
                <a:schemeClr val="tx1"/>
              </a:solidFill>
            </a:endParaRPr>
          </a:p>
          <a:p>
            <a:r>
              <a:rPr lang="uk-UA" sz="2800" dirty="0">
                <a:solidFill>
                  <a:schemeClr val="tx1"/>
                </a:solidFill>
              </a:rPr>
              <a:t>КЕРІВНИК ДЕКАНАТУ </a:t>
            </a:r>
            <a:r>
              <a:rPr lang="uk-UA" sz="2800" b="1" dirty="0">
                <a:solidFill>
                  <a:schemeClr val="tx1"/>
                </a:solidFill>
              </a:rPr>
              <a:t>–</a:t>
            </a:r>
            <a:endParaRPr lang="en-US" sz="2800" b="1" dirty="0">
              <a:solidFill>
                <a:schemeClr val="tx1"/>
              </a:solidFill>
            </a:endParaRPr>
          </a:p>
          <a:p>
            <a:r>
              <a:rPr lang="uk-UA" sz="2800" b="1" dirty="0">
                <a:solidFill>
                  <a:schemeClr val="tx1"/>
                </a:solidFill>
              </a:rPr>
              <a:t> КРИВДА 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uk-UA" sz="2800" dirty="0">
                <a:solidFill>
                  <a:schemeClr val="tx1"/>
                </a:solidFill>
              </a:rPr>
              <a:t>ТЕТЯНА ЮРІЇВНА</a:t>
            </a:r>
          </a:p>
          <a:p>
            <a:r>
              <a:rPr lang="uk-UA" sz="2000" dirty="0">
                <a:solidFill>
                  <a:schemeClr val="tx1"/>
                </a:solidFill>
              </a:rPr>
              <a:t>телефон:</a:t>
            </a:r>
            <a:r>
              <a:rPr lang="en-US" sz="2000" dirty="0">
                <a:solidFill>
                  <a:schemeClr val="tx1"/>
                </a:solidFill>
              </a:rPr>
              <a:t> (044)204-9</a:t>
            </a:r>
            <a:r>
              <a:rPr lang="uk-UA" sz="2000" dirty="0">
                <a:solidFill>
                  <a:schemeClr val="tx1"/>
                </a:solidFill>
              </a:rPr>
              <a:t>6</a:t>
            </a:r>
            <a:r>
              <a:rPr lang="en-US" sz="2000" dirty="0">
                <a:solidFill>
                  <a:schemeClr val="tx1"/>
                </a:solidFill>
              </a:rPr>
              <a:t>-</a:t>
            </a:r>
            <a:r>
              <a:rPr lang="uk-UA" sz="2000" dirty="0">
                <a:solidFill>
                  <a:schemeClr val="tx1"/>
                </a:solidFill>
              </a:rPr>
              <a:t>95; </a:t>
            </a:r>
            <a:r>
              <a:rPr lang="en-US" sz="2000" dirty="0">
                <a:solidFill>
                  <a:schemeClr val="tx1"/>
                </a:solidFill>
              </a:rPr>
              <a:t>099-526—5930</a:t>
            </a:r>
            <a:r>
              <a:rPr lang="uk-UA" sz="2000" dirty="0">
                <a:solidFill>
                  <a:schemeClr val="tx1"/>
                </a:solidFill>
              </a:rPr>
              <a:t>;</a:t>
            </a:r>
          </a:p>
          <a:p>
            <a:r>
              <a:rPr lang="en-US" sz="2000" dirty="0">
                <a:solidFill>
                  <a:schemeClr val="tx1"/>
                </a:solidFill>
              </a:rPr>
              <a:t>e-mail:</a:t>
            </a:r>
            <a:r>
              <a:rPr lang="uk-UA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fpm_@ukr.net</a:t>
            </a:r>
            <a:r>
              <a:rPr lang="uk-UA" sz="2000" dirty="0">
                <a:solidFill>
                  <a:schemeClr val="tx1"/>
                </a:solidFill>
              </a:rPr>
              <a:t>. Телеграм-канал:</a:t>
            </a:r>
            <a:r>
              <a:rPr lang="en-US" sz="2000" dirty="0">
                <a:solidFill>
                  <a:schemeClr val="tx1"/>
                </a:solidFill>
              </a:rPr>
              <a:t> @</a:t>
            </a:r>
            <a:r>
              <a:rPr lang="en-US" sz="2000" dirty="0" err="1">
                <a:solidFill>
                  <a:schemeClr val="tx1"/>
                </a:solidFill>
              </a:rPr>
              <a:t>as_dekanat_fpm</a:t>
            </a:r>
            <a:endParaRPr lang="uk-UA" sz="2000" dirty="0">
              <a:solidFill>
                <a:schemeClr val="tx1"/>
              </a:solidFill>
            </a:endParaRPr>
          </a:p>
          <a:p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4291"/>
            <a:ext cx="8786874" cy="857255"/>
          </a:xfrm>
        </p:spPr>
        <p:txBody>
          <a:bodyPr>
            <a:noAutofit/>
          </a:bodyPr>
          <a:lstStyle/>
          <a:p>
            <a:r>
              <a:rPr lang="uk-UA" sz="3600" dirty="0"/>
              <a:t>ПІДСУМКИ ПРИЙОМУ</a:t>
            </a:r>
            <a:br>
              <a:rPr lang="uk-UA" sz="3600" dirty="0"/>
            </a:br>
            <a:r>
              <a:rPr lang="uk-UA" sz="3600" dirty="0"/>
              <a:t> НА 1-й КУРС ФПМ</a:t>
            </a:r>
            <a:r>
              <a:rPr lang="en-US" sz="3600" dirty="0"/>
              <a:t> </a:t>
            </a:r>
            <a:r>
              <a:rPr lang="uk-UA" sz="3600" dirty="0"/>
              <a:t>у 2022 році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428736"/>
            <a:ext cx="8143932" cy="4786346"/>
          </a:xfrm>
        </p:spPr>
        <p:txBody>
          <a:bodyPr>
            <a:normAutofit/>
          </a:bodyPr>
          <a:lstStyle/>
          <a:p>
            <a:pPr indent="358775" algn="l">
              <a:buFont typeface="Wingdings" pitchFamily="2" charset="2"/>
              <a:buChar char="Ø"/>
            </a:pPr>
            <a:r>
              <a:rPr lang="uk-UA" sz="2000" b="1" dirty="0">
                <a:solidFill>
                  <a:schemeClr val="tx1"/>
                </a:solidFill>
              </a:rPr>
              <a:t>ПРИКЛАДНА МАТЕМАТИКА (спеціальність 113)</a:t>
            </a:r>
            <a:endParaRPr lang="en-US" sz="2000" b="1" dirty="0">
              <a:solidFill>
                <a:schemeClr val="tx1"/>
              </a:solidFill>
            </a:endParaRPr>
          </a:p>
          <a:p>
            <a:pPr indent="358775" algn="l"/>
            <a:r>
              <a:rPr lang="uk-UA" sz="2000" b="1" dirty="0">
                <a:solidFill>
                  <a:schemeClr val="tx1"/>
                </a:solidFill>
              </a:rPr>
              <a:t>Академічні групи: КМ-21; КМ-22; КМ-23; КМ-24</a:t>
            </a:r>
          </a:p>
          <a:p>
            <a:pPr indent="358775" algn="l">
              <a:spcBef>
                <a:spcPts val="0"/>
              </a:spcBef>
            </a:pPr>
            <a:r>
              <a:rPr lang="uk-UA" sz="2000" b="1" dirty="0">
                <a:solidFill>
                  <a:schemeClr val="tx1"/>
                </a:solidFill>
              </a:rPr>
              <a:t>Прохідний бал – 178,9</a:t>
            </a:r>
          </a:p>
          <a:p>
            <a:pPr indent="358775" algn="l">
              <a:spcBef>
                <a:spcPts val="0"/>
              </a:spcBef>
            </a:pPr>
            <a:r>
              <a:rPr lang="uk-UA" sz="2000" b="1" dirty="0">
                <a:solidFill>
                  <a:schemeClr val="tx1"/>
                </a:solidFill>
              </a:rPr>
              <a:t>Держбюджет – 85</a:t>
            </a:r>
          </a:p>
          <a:p>
            <a:pPr indent="358775" algn="l">
              <a:spcBef>
                <a:spcPts val="0"/>
              </a:spcBef>
            </a:pPr>
            <a:r>
              <a:rPr lang="uk-UA" sz="2000" b="1" dirty="0">
                <a:solidFill>
                  <a:schemeClr val="tx1"/>
                </a:solidFill>
              </a:rPr>
              <a:t>Контракт – 12</a:t>
            </a:r>
          </a:p>
          <a:p>
            <a:pPr indent="358775" algn="l">
              <a:spcBef>
                <a:spcPts val="0"/>
              </a:spcBef>
              <a:buFont typeface="Wingdings" pitchFamily="2" charset="2"/>
              <a:buChar char="Ø"/>
            </a:pPr>
            <a:r>
              <a:rPr lang="uk-UA" sz="2000" b="1" dirty="0">
                <a:solidFill>
                  <a:schemeClr val="tx1"/>
                </a:solidFill>
              </a:rPr>
              <a:t>ІНЖЕНЕРІЯ ПРОГРАМНОГО ЗАБЕЗПЕЧЕННЯ (спеціальність 121)</a:t>
            </a:r>
            <a:endParaRPr lang="en-US" sz="2000" b="1" dirty="0">
              <a:solidFill>
                <a:schemeClr val="tx1"/>
              </a:solidFill>
            </a:endParaRPr>
          </a:p>
          <a:p>
            <a:pPr indent="358775" algn="l">
              <a:spcBef>
                <a:spcPts val="0"/>
              </a:spcBef>
            </a:pPr>
            <a:r>
              <a:rPr lang="uk-UA" sz="2000" b="1" dirty="0">
                <a:solidFill>
                  <a:schemeClr val="tx1"/>
                </a:solidFill>
              </a:rPr>
              <a:t>Академічні групи: КП-21; КП-22; КП-23</a:t>
            </a:r>
          </a:p>
          <a:p>
            <a:pPr indent="358775" algn="l">
              <a:spcBef>
                <a:spcPts val="0"/>
              </a:spcBef>
            </a:pPr>
            <a:r>
              <a:rPr lang="uk-UA" sz="2000" b="1" dirty="0">
                <a:solidFill>
                  <a:schemeClr val="tx1"/>
                </a:solidFill>
              </a:rPr>
              <a:t>Прохідний бал – 19</a:t>
            </a:r>
            <a:r>
              <a:rPr lang="en-US" sz="2000" b="1" dirty="0">
                <a:solidFill>
                  <a:schemeClr val="tx1"/>
                </a:solidFill>
              </a:rPr>
              <a:t>1</a:t>
            </a:r>
            <a:r>
              <a:rPr lang="uk-UA" sz="2000" b="1" dirty="0">
                <a:solidFill>
                  <a:schemeClr val="tx1"/>
                </a:solidFill>
              </a:rPr>
              <a:t>,6</a:t>
            </a:r>
            <a:endParaRPr lang="en-US" sz="2000" b="1" dirty="0">
              <a:solidFill>
                <a:schemeClr val="tx1"/>
              </a:solidFill>
            </a:endParaRPr>
          </a:p>
          <a:p>
            <a:pPr indent="358775" algn="l">
              <a:spcBef>
                <a:spcPts val="0"/>
              </a:spcBef>
            </a:pPr>
            <a:r>
              <a:rPr lang="uk-UA" sz="2000" b="1" dirty="0">
                <a:solidFill>
                  <a:schemeClr val="tx1"/>
                </a:solidFill>
              </a:rPr>
              <a:t>Держбюджет – 61</a:t>
            </a:r>
          </a:p>
          <a:p>
            <a:pPr indent="358775" algn="l">
              <a:spcBef>
                <a:spcPts val="0"/>
              </a:spcBef>
            </a:pPr>
            <a:r>
              <a:rPr lang="uk-UA" sz="2000" b="1" dirty="0">
                <a:solidFill>
                  <a:schemeClr val="tx1"/>
                </a:solidFill>
              </a:rPr>
              <a:t>Контракт – 18</a:t>
            </a:r>
          </a:p>
          <a:p>
            <a:pPr indent="358775" algn="l">
              <a:spcBef>
                <a:spcPts val="0"/>
              </a:spcBef>
              <a:buFont typeface="Wingdings" pitchFamily="2" charset="2"/>
              <a:buChar char="Ø"/>
            </a:pPr>
            <a:r>
              <a:rPr lang="uk-UA" sz="2000" b="1" dirty="0">
                <a:solidFill>
                  <a:schemeClr val="tx1"/>
                </a:solidFill>
              </a:rPr>
              <a:t>КОМП</a:t>
            </a:r>
            <a:r>
              <a:rPr lang="en-US" sz="2000" b="1" dirty="0">
                <a:solidFill>
                  <a:schemeClr val="tx1"/>
                </a:solidFill>
              </a:rPr>
              <a:t>’</a:t>
            </a:r>
            <a:r>
              <a:rPr lang="uk-UA" sz="2000" b="1" dirty="0">
                <a:solidFill>
                  <a:schemeClr val="tx1"/>
                </a:solidFill>
              </a:rPr>
              <a:t>ЮТЕРНА ІНЖЕНЕРІЯ (спеціальність 123)</a:t>
            </a:r>
          </a:p>
          <a:p>
            <a:pPr indent="358775" algn="l">
              <a:spcBef>
                <a:spcPts val="0"/>
              </a:spcBef>
            </a:pPr>
            <a:r>
              <a:rPr lang="uk-UA" sz="2000" b="1" dirty="0">
                <a:solidFill>
                  <a:schemeClr val="tx1"/>
                </a:solidFill>
              </a:rPr>
              <a:t>Академічні групи: КВ-21; КВ-22; КВ-23; КВ-24</a:t>
            </a:r>
            <a:endParaRPr lang="en-US" sz="2000" b="1" dirty="0">
              <a:solidFill>
                <a:schemeClr val="tx1"/>
              </a:solidFill>
            </a:endParaRPr>
          </a:p>
          <a:p>
            <a:pPr indent="358775" algn="l">
              <a:spcBef>
                <a:spcPts val="0"/>
              </a:spcBef>
            </a:pPr>
            <a:r>
              <a:rPr lang="uk-UA" sz="2000" b="1" dirty="0">
                <a:solidFill>
                  <a:schemeClr val="tx1"/>
                </a:solidFill>
              </a:rPr>
              <a:t>Прохідний бал – 172,5</a:t>
            </a:r>
          </a:p>
          <a:p>
            <a:pPr indent="358775" algn="l">
              <a:spcBef>
                <a:spcPts val="0"/>
              </a:spcBef>
            </a:pPr>
            <a:r>
              <a:rPr lang="uk-UA" sz="2000" b="1" dirty="0">
                <a:solidFill>
                  <a:schemeClr val="tx1"/>
                </a:solidFill>
              </a:rPr>
              <a:t>Держбюджет – 95</a:t>
            </a:r>
          </a:p>
          <a:p>
            <a:pPr indent="358775" algn="l">
              <a:spcBef>
                <a:spcPts val="0"/>
              </a:spcBef>
            </a:pPr>
            <a:r>
              <a:rPr lang="uk-UA" sz="2000" b="1" dirty="0">
                <a:solidFill>
                  <a:schemeClr val="tx1"/>
                </a:solidFill>
              </a:rPr>
              <a:t>Контракт – 12</a:t>
            </a:r>
          </a:p>
          <a:p>
            <a:pPr algn="l"/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2592288"/>
          </a:xfrm>
        </p:spPr>
        <p:txBody>
          <a:bodyPr>
            <a:normAutofit fontScale="90000"/>
          </a:bodyPr>
          <a:lstStyle/>
          <a:p>
            <a:pPr algn="l"/>
            <a:r>
              <a:rPr lang="uk-UA" dirty="0"/>
              <a:t>КОНТИНГЕНТ 1-ГО КУРСУ ФПМ</a:t>
            </a:r>
            <a:br>
              <a:rPr lang="uk-UA" dirty="0"/>
            </a:br>
            <a:r>
              <a:rPr lang="uk-UA" sz="3100" b="1" dirty="0"/>
              <a:t>ДЕРЖБЮДЖЕТ – 241 </a:t>
            </a:r>
            <a:r>
              <a:rPr lang="uk-UA" sz="3100" dirty="0"/>
              <a:t>(було рекомендовано 250)</a:t>
            </a:r>
            <a:br>
              <a:rPr lang="uk-UA" sz="3100" dirty="0"/>
            </a:br>
            <a:r>
              <a:rPr lang="uk-UA" sz="3100" dirty="0"/>
              <a:t>       (9 осіб не подали оригінали документів) </a:t>
            </a:r>
            <a:br>
              <a:rPr lang="uk-UA" sz="3100" b="1" dirty="0"/>
            </a:br>
            <a:r>
              <a:rPr lang="uk-UA" sz="3100" b="1" dirty="0"/>
              <a:t>КОНТРАКТ   –         42</a:t>
            </a:r>
            <a:br>
              <a:rPr lang="uk-UA" sz="3100" b="1" dirty="0"/>
            </a:br>
            <a:r>
              <a:rPr lang="uk-UA" sz="3100" b="1" dirty="0"/>
              <a:t>	          ЗАГАЛОМ:   283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3816048"/>
            <a:ext cx="8358246" cy="2781304"/>
          </a:xfrm>
        </p:spPr>
        <p:txBody>
          <a:bodyPr/>
          <a:lstStyle/>
          <a:p>
            <a:r>
              <a:rPr lang="uk-UA" sz="3600" b="1" u="sng" dirty="0">
                <a:solidFill>
                  <a:schemeClr val="tx1"/>
                </a:solidFill>
              </a:rPr>
              <a:t>11 академічних груп</a:t>
            </a:r>
          </a:p>
          <a:p>
            <a:pPr algn="l"/>
            <a:r>
              <a:rPr lang="uk-UA" b="1" dirty="0">
                <a:solidFill>
                  <a:schemeClr val="tx1"/>
                </a:solidFill>
              </a:rPr>
              <a:t>КМ – 4 </a:t>
            </a:r>
            <a:r>
              <a:rPr lang="uk-UA" b="1" dirty="0" err="1">
                <a:solidFill>
                  <a:schemeClr val="tx1"/>
                </a:solidFill>
              </a:rPr>
              <a:t>академгрупи</a:t>
            </a:r>
            <a:endParaRPr lang="uk-UA" b="1" dirty="0">
              <a:solidFill>
                <a:schemeClr val="tx1"/>
              </a:solidFill>
            </a:endParaRPr>
          </a:p>
          <a:p>
            <a:pPr algn="l"/>
            <a:r>
              <a:rPr lang="uk-UA" b="1" dirty="0">
                <a:solidFill>
                  <a:schemeClr val="tx1"/>
                </a:solidFill>
              </a:rPr>
              <a:t>КП – 3 </a:t>
            </a:r>
            <a:r>
              <a:rPr lang="uk-UA" b="1" dirty="0" err="1">
                <a:solidFill>
                  <a:schemeClr val="tx1"/>
                </a:solidFill>
              </a:rPr>
              <a:t>академгрупи</a:t>
            </a:r>
            <a:r>
              <a:rPr lang="uk-UA" b="1" dirty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uk-UA" b="1" dirty="0">
                <a:solidFill>
                  <a:schemeClr val="tx1"/>
                </a:solidFill>
              </a:rPr>
              <a:t>КВ – 4 </a:t>
            </a:r>
            <a:r>
              <a:rPr lang="uk-UA" b="1" dirty="0" err="1">
                <a:solidFill>
                  <a:schemeClr val="tx1"/>
                </a:solidFill>
              </a:rPr>
              <a:t>академгрупи</a:t>
            </a:r>
            <a:r>
              <a:rPr lang="uk-UA" b="1" dirty="0">
                <a:solidFill>
                  <a:schemeClr val="tx1"/>
                </a:solidFill>
              </a:rPr>
              <a:t> </a:t>
            </a:r>
          </a:p>
          <a:p>
            <a:pPr algn="l"/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547664" y="2564904"/>
            <a:ext cx="44291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04867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3800" dirty="0"/>
              <a:t>ПЕРЕХІД</a:t>
            </a:r>
          </a:p>
          <a:p>
            <a:pPr marL="0" indent="0" algn="ctr">
              <a:buNone/>
            </a:pPr>
            <a:r>
              <a:rPr lang="uk-UA" sz="3400" dirty="0"/>
              <a:t>з контрактної форми навчання на держбюджетну можливий на вакантні місця </a:t>
            </a:r>
          </a:p>
          <a:p>
            <a:r>
              <a:rPr lang="uk-UA" sz="3800" dirty="0"/>
              <a:t>після закінчення 1 курсу,</a:t>
            </a:r>
          </a:p>
          <a:p>
            <a:r>
              <a:rPr lang="uk-UA" sz="3800" dirty="0"/>
              <a:t>а потім після закінчення кожного семестру</a:t>
            </a:r>
          </a:p>
          <a:p>
            <a:pPr algn="ctr">
              <a:buNone/>
            </a:pPr>
            <a:endParaRPr lang="uk-UA" sz="3800" dirty="0"/>
          </a:p>
          <a:p>
            <a:pPr algn="ctr">
              <a:buNone/>
            </a:pPr>
            <a:r>
              <a:rPr lang="uk-UA" sz="3800" dirty="0"/>
              <a:t>за </a:t>
            </a:r>
            <a:r>
              <a:rPr lang="uk-UA" sz="3800" u="sng" dirty="0"/>
              <a:t>конкурсом</a:t>
            </a:r>
            <a:r>
              <a:rPr lang="uk-UA" sz="3800" dirty="0"/>
              <a:t> на основі середнього бала успішності.</a:t>
            </a:r>
            <a:endParaRPr lang="ru-RU" sz="3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2085</Words>
  <Application>Microsoft Office PowerPoint</Application>
  <PresentationFormat>On-screen Show (4:3)</PresentationFormat>
  <Paragraphs>228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Times New Roman</vt:lpstr>
      <vt:lpstr>Wingdings</vt:lpstr>
      <vt:lpstr>Тема Office</vt:lpstr>
      <vt:lpstr>ІНФОРМАЦІЯ ДО                   «ДНЯ  ПЕРШОКУРСНИКА» ФАКУЛЬТЕТУ ПРИКЛАДНОЇ МАТЕМАТИКИ (ФПМ)  КПІ ім. ІГОРЯ СІКОРСЬКОГО</vt:lpstr>
      <vt:lpstr>PowerPoint Presentation</vt:lpstr>
      <vt:lpstr>ДЕКАН ФАКУЛЬТЕТУ ПРИКЛАДНОЇ МАТЕМАТИКИ</vt:lpstr>
      <vt:lpstr>ЗАВІДУВАЧІ КАФЕДР</vt:lpstr>
      <vt:lpstr>ЗАСТУПНИКИ ДЕКАНА ФПМ</vt:lpstr>
      <vt:lpstr>ДЕКАНАТ ФАКУЛЬТЕТУ ПРИКЛАДНОЇ МАТЕМАТИКИ</vt:lpstr>
      <vt:lpstr>ПІДСУМКИ ПРИЙОМУ  НА 1-й КУРС ФПМ у 2022 році</vt:lpstr>
      <vt:lpstr>КОНТИНГЕНТ 1-ГО КУРСУ ФПМ ДЕРЖБЮДЖЕТ – 241 (було рекомендовано 250)        (9 осіб не подали оригінали документів)  КОНТРАКТ   –         42            ЗАГАЛОМ:   283</vt:lpstr>
      <vt:lpstr>PowerPoint Presentation</vt:lpstr>
      <vt:lpstr>КАФЕДРИ ФАКУЛЬТЕТУ</vt:lpstr>
      <vt:lpstr>Особливості організації навчального процесу</vt:lpstr>
      <vt:lpstr>PowerPoint Presentation</vt:lpstr>
      <vt:lpstr>PowerPoint Presentation</vt:lpstr>
      <vt:lpstr>Фізичне виховання</vt:lpstr>
      <vt:lpstr>Відповідальний за спортивно-оздоровчу роботу на ФПМ</vt:lpstr>
      <vt:lpstr>Стипендіальне забезпечення</vt:lpstr>
      <vt:lpstr>Академічна стипендія</vt:lpstr>
      <vt:lpstr>PowerPoint Presentation</vt:lpstr>
      <vt:lpstr>Документи, які будуть видані студентам:</vt:lpstr>
      <vt:lpstr>Гуртожиток</vt:lpstr>
      <vt:lpstr>ВІЙСЬКОВА ПІДГОТОВКА</vt:lpstr>
      <vt:lpstr>ВІЙСЬКОВИЙ ОБЛІК</vt:lpstr>
      <vt:lpstr>ПОЧАТОК ЗАНЯТЬ</vt:lpstr>
      <vt:lpstr>Зустріч із завідувачем кафедри</vt:lpstr>
      <vt:lpstr>Зустріч із завідувачем кафедри</vt:lpstr>
      <vt:lpstr>Зустріч із завідувачем кафедри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Особливості організації навчального процесу</dc:title>
  <dc:creator>Любов</dc:creator>
  <cp:lastModifiedBy>av</cp:lastModifiedBy>
  <cp:revision>76</cp:revision>
  <dcterms:created xsi:type="dcterms:W3CDTF">2020-09-14T13:29:16Z</dcterms:created>
  <dcterms:modified xsi:type="dcterms:W3CDTF">2022-09-16T08:20:31Z</dcterms:modified>
</cp:coreProperties>
</file>